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sap Bold" charset="1" panose="020F0804030202060203"/>
      <p:regular r:id="rId20"/>
    </p:embeddedFont>
    <p:embeddedFont>
      <p:font typeface="Asap" charset="1" panose="020F0504030202060203"/>
      <p:regular r:id="rId21"/>
    </p:embeddedFont>
    <p:embeddedFont>
      <p:font typeface="Asap Medium" charset="1" panose="020F0604030202060203"/>
      <p:regular r:id="rId22"/>
    </p:embeddedFont>
    <p:embeddedFont>
      <p:font typeface="Asap Semi-Bold" charset="1" panose="020F07040302020602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gif" Type="http://schemas.openxmlformats.org/officeDocument/2006/relationships/image"/><Relationship Id="rId4"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1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543096" y="2467802"/>
            <a:ext cx="16230600" cy="7819198"/>
          </a:xfrm>
          <a:prstGeom prst="rect">
            <a:avLst/>
          </a:prstGeom>
          <a:solidFill>
            <a:srgbClr val="1836B2"/>
          </a:solidFill>
        </p:spPr>
      </p:sp>
      <p:grpSp>
        <p:nvGrpSpPr>
          <p:cNvPr name="Group 3" id="3"/>
          <p:cNvGrpSpPr>
            <a:grpSpLocks noChangeAspect="true"/>
          </p:cNvGrpSpPr>
          <p:nvPr/>
        </p:nvGrpSpPr>
        <p:grpSpPr>
          <a:xfrm rot="0">
            <a:off x="9600762" y="-205201"/>
            <a:ext cx="12353301" cy="10697402"/>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46" t="0" r="-14946" b="0"/>
              </a:stretch>
            </a:blipFill>
          </p:spPr>
        </p:sp>
      </p:grpSp>
      <p:sp>
        <p:nvSpPr>
          <p:cNvPr name="TextBox 5" id="5"/>
          <p:cNvSpPr txBox="true"/>
          <p:nvPr/>
        </p:nvSpPr>
        <p:spPr>
          <a:xfrm rot="0">
            <a:off x="2714243" y="979135"/>
            <a:ext cx="4078672" cy="573291"/>
          </a:xfrm>
          <a:prstGeom prst="rect">
            <a:avLst/>
          </a:prstGeom>
        </p:spPr>
        <p:txBody>
          <a:bodyPr anchor="t" rtlCol="false" tIns="0" lIns="0" bIns="0" rIns="0">
            <a:spAutoFit/>
          </a:bodyPr>
          <a:lstStyle/>
          <a:p>
            <a:pPr algn="l">
              <a:lnSpc>
                <a:spcPts val="4626"/>
              </a:lnSpc>
              <a:spcBef>
                <a:spcPct val="0"/>
              </a:spcBef>
            </a:pPr>
            <a:r>
              <a:rPr lang="en-US" sz="3304" b="true">
                <a:solidFill>
                  <a:srgbClr val="000000"/>
                </a:solidFill>
                <a:latin typeface="Asap Bold"/>
                <a:ea typeface="Asap Bold"/>
                <a:cs typeface="Asap Bold"/>
                <a:sym typeface="Asap Bold"/>
              </a:rPr>
              <a:t>Lập Trình Nâng Cao</a:t>
            </a:r>
          </a:p>
        </p:txBody>
      </p:sp>
      <p:sp>
        <p:nvSpPr>
          <p:cNvPr name="Freeform 6" id="6"/>
          <p:cNvSpPr/>
          <p:nvPr/>
        </p:nvSpPr>
        <p:spPr>
          <a:xfrm flipH="false" flipV="false" rot="0">
            <a:off x="1028700" y="923925"/>
            <a:ext cx="1330919" cy="759911"/>
          </a:xfrm>
          <a:custGeom>
            <a:avLst/>
            <a:gdLst/>
            <a:ahLst/>
            <a:cxnLst/>
            <a:rect r="r" b="b" t="t" l="l"/>
            <a:pathLst>
              <a:path h="759911" w="1330919">
                <a:moveTo>
                  <a:pt x="0" y="0"/>
                </a:moveTo>
                <a:lnTo>
                  <a:pt x="1330919" y="0"/>
                </a:lnTo>
                <a:lnTo>
                  <a:pt x="1330919" y="759911"/>
                </a:lnTo>
                <a:lnTo>
                  <a:pt x="0" y="759911"/>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7" id="7"/>
          <p:cNvGrpSpPr/>
          <p:nvPr/>
        </p:nvGrpSpPr>
        <p:grpSpPr>
          <a:xfrm rot="0">
            <a:off x="1042179" y="4125538"/>
            <a:ext cx="7422802" cy="3524002"/>
            <a:chOff x="0" y="0"/>
            <a:chExt cx="9897069" cy="4698669"/>
          </a:xfrm>
        </p:grpSpPr>
        <p:sp>
          <p:nvSpPr>
            <p:cNvPr name="TextBox 8" id="8"/>
            <p:cNvSpPr txBox="true"/>
            <p:nvPr/>
          </p:nvSpPr>
          <p:spPr>
            <a:xfrm rot="0">
              <a:off x="0" y="1353020"/>
              <a:ext cx="9897069" cy="2151592"/>
            </a:xfrm>
            <a:prstGeom prst="rect">
              <a:avLst/>
            </a:prstGeom>
          </p:spPr>
          <p:txBody>
            <a:bodyPr anchor="t" rtlCol="false" tIns="0" lIns="0" bIns="0" rIns="0">
              <a:spAutoFit/>
            </a:bodyPr>
            <a:lstStyle/>
            <a:p>
              <a:pPr algn="l" marL="0" indent="0" lvl="0">
                <a:lnSpc>
                  <a:spcPts val="13299"/>
                </a:lnSpc>
              </a:pPr>
              <a:r>
                <a:rPr lang="en-US" b="true" sz="9999" spc="299">
                  <a:solidFill>
                    <a:srgbClr val="FFFFFF"/>
                  </a:solidFill>
                  <a:latin typeface="Asap Bold"/>
                  <a:ea typeface="Asap Bold"/>
                  <a:cs typeface="Asap Bold"/>
                  <a:sym typeface="Asap Bold"/>
                </a:rPr>
                <a:t>BTL LTNC</a:t>
              </a:r>
            </a:p>
          </p:txBody>
        </p:sp>
        <p:sp>
          <p:nvSpPr>
            <p:cNvPr name="TextBox 9" id="9"/>
            <p:cNvSpPr txBox="true"/>
            <p:nvPr/>
          </p:nvSpPr>
          <p:spPr>
            <a:xfrm rot="0">
              <a:off x="0" y="4066422"/>
              <a:ext cx="9897069" cy="632248"/>
            </a:xfrm>
            <a:prstGeom prst="rect">
              <a:avLst/>
            </a:prstGeom>
          </p:spPr>
          <p:txBody>
            <a:bodyPr anchor="t" rtlCol="false" tIns="0" lIns="0" bIns="0" rIns="0">
              <a:spAutoFit/>
            </a:bodyPr>
            <a:lstStyle/>
            <a:p>
              <a:pPr algn="l" marL="0" indent="0" lvl="0">
                <a:lnSpc>
                  <a:spcPts val="3920"/>
                </a:lnSpc>
                <a:spcBef>
                  <a:spcPct val="0"/>
                </a:spcBef>
              </a:pPr>
            </a:p>
          </p:txBody>
        </p:sp>
        <p:sp>
          <p:nvSpPr>
            <p:cNvPr name="TextBox 10" id="10"/>
            <p:cNvSpPr txBox="true"/>
            <p:nvPr/>
          </p:nvSpPr>
          <p:spPr>
            <a:xfrm rot="0">
              <a:off x="0" y="-85725"/>
              <a:ext cx="9897069" cy="934086"/>
            </a:xfrm>
            <a:prstGeom prst="rect">
              <a:avLst/>
            </a:prstGeom>
          </p:spPr>
          <p:txBody>
            <a:bodyPr anchor="t" rtlCol="false" tIns="0" lIns="0" bIns="0" rIns="0">
              <a:spAutoFit/>
            </a:bodyPr>
            <a:lstStyle/>
            <a:p>
              <a:pPr algn="l" marL="0" indent="0" lvl="0">
                <a:lnSpc>
                  <a:spcPts val="5879"/>
                </a:lnSpc>
                <a:spcBef>
                  <a:spcPct val="0"/>
                </a:spcBef>
              </a:pPr>
              <a:r>
                <a:rPr lang="en-US" sz="4199" spc="125">
                  <a:solidFill>
                    <a:srgbClr val="FFFFFF"/>
                  </a:solidFill>
                  <a:latin typeface="Asap"/>
                  <a:ea typeface="Asap"/>
                  <a:cs typeface="Asap"/>
                  <a:sym typeface="Asap"/>
                </a:rPr>
                <a:t>NHÓM 491</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4974" y="1829917"/>
            <a:ext cx="15778052" cy="7652355"/>
          </a:xfrm>
          <a:custGeom>
            <a:avLst/>
            <a:gdLst/>
            <a:ahLst/>
            <a:cxnLst/>
            <a:rect r="r" b="b" t="t" l="l"/>
            <a:pathLst>
              <a:path h="7652355" w="15778052">
                <a:moveTo>
                  <a:pt x="0" y="0"/>
                </a:moveTo>
                <a:lnTo>
                  <a:pt x="15778052" y="0"/>
                </a:lnTo>
                <a:lnTo>
                  <a:pt x="15778052" y="7652356"/>
                </a:lnTo>
                <a:lnTo>
                  <a:pt x="0" y="7652356"/>
                </a:lnTo>
                <a:lnTo>
                  <a:pt x="0" y="0"/>
                </a:lnTo>
                <a:close/>
              </a:path>
            </a:pathLst>
          </a:custGeom>
          <a:blipFill>
            <a:blip r:embed="rId2"/>
            <a:stretch>
              <a:fillRect l="0" t="0" r="0" b="0"/>
            </a:stretch>
          </a:blipFill>
        </p:spPr>
      </p:sp>
      <p:grpSp>
        <p:nvGrpSpPr>
          <p:cNvPr name="Group 3" id="3"/>
          <p:cNvGrpSpPr/>
          <p:nvPr/>
        </p:nvGrpSpPr>
        <p:grpSpPr>
          <a:xfrm rot="0">
            <a:off x="1523391" y="638293"/>
            <a:ext cx="15241217" cy="1493785"/>
            <a:chOff x="0" y="0"/>
            <a:chExt cx="20321623" cy="1991713"/>
          </a:xfrm>
        </p:grpSpPr>
        <p:sp>
          <p:nvSpPr>
            <p:cNvPr name="TextBox 4" id="4"/>
            <p:cNvSpPr txBox="true"/>
            <p:nvPr/>
          </p:nvSpPr>
          <p:spPr>
            <a:xfrm rot="0">
              <a:off x="0" y="-19050"/>
              <a:ext cx="20321623" cy="951061"/>
            </a:xfrm>
            <a:prstGeom prst="rect">
              <a:avLst/>
            </a:prstGeom>
          </p:spPr>
          <p:txBody>
            <a:bodyPr anchor="t" rtlCol="false" tIns="0" lIns="0" bIns="0" rIns="0">
              <a:spAutoFit/>
            </a:bodyPr>
            <a:lstStyle/>
            <a:p>
              <a:pPr algn="ctr" marL="0" indent="0" lvl="0">
                <a:lnSpc>
                  <a:spcPts val="5565"/>
                </a:lnSpc>
              </a:pPr>
              <a:r>
                <a:rPr lang="en-US" b="true" sz="4599">
                  <a:solidFill>
                    <a:srgbClr val="000000"/>
                  </a:solidFill>
                  <a:latin typeface="Asap Semi-Bold"/>
                  <a:ea typeface="Asap Semi-Bold"/>
                  <a:cs typeface="Asap Semi-Bold"/>
                  <a:sym typeface="Asap Semi-Bold"/>
                </a:rPr>
                <a:t>Giao diện của trang web tra cứu dữ liệu “Sao kê”</a:t>
              </a:r>
            </a:p>
          </p:txBody>
        </p:sp>
        <p:sp>
          <p:nvSpPr>
            <p:cNvPr name="TextBox 5" id="5"/>
            <p:cNvSpPr txBox="true"/>
            <p:nvPr/>
          </p:nvSpPr>
          <p:spPr>
            <a:xfrm rot="0">
              <a:off x="0" y="1344014"/>
              <a:ext cx="20321623" cy="647699"/>
            </a:xfrm>
            <a:prstGeom prst="rect">
              <a:avLst/>
            </a:prstGeom>
          </p:spPr>
          <p:txBody>
            <a:bodyPr anchor="t" rtlCol="false" tIns="0" lIns="0" bIns="0" rIns="0">
              <a:spAutoFit/>
            </a:bodyPr>
            <a:lstStyle/>
            <a:p>
              <a:pPr algn="l" marL="0" indent="0" lvl="0">
                <a:lnSpc>
                  <a:spcPts val="3900"/>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2434049"/>
            <a:ext cx="6063778" cy="5610607"/>
            <a:chOff x="0" y="0"/>
            <a:chExt cx="8085038" cy="7480810"/>
          </a:xfrm>
        </p:grpSpPr>
        <p:grpSp>
          <p:nvGrpSpPr>
            <p:cNvPr name="Group 3" id="3"/>
            <p:cNvGrpSpPr/>
            <p:nvPr/>
          </p:nvGrpSpPr>
          <p:grpSpPr>
            <a:xfrm rot="-10800000">
              <a:off x="1322878" y="2258060"/>
              <a:ext cx="952102" cy="824609"/>
              <a:chOff x="0" y="0"/>
              <a:chExt cx="6202680" cy="5372100"/>
            </a:xfrm>
          </p:grpSpPr>
          <p:sp>
            <p:nvSpPr>
              <p:cNvPr name="Freeform 4" id="4"/>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5" id="5"/>
            <p:cNvSpPr txBox="true"/>
            <p:nvPr/>
          </p:nvSpPr>
          <p:spPr>
            <a:xfrm rot="0">
              <a:off x="1532396" y="2380484"/>
              <a:ext cx="533068" cy="522611"/>
            </a:xfrm>
            <a:prstGeom prst="rect">
              <a:avLst/>
            </a:prstGeom>
          </p:spPr>
          <p:txBody>
            <a:bodyPr anchor="t" rtlCol="false" tIns="0" lIns="0" bIns="0" rIns="0">
              <a:spAutoFit/>
            </a:bodyPr>
            <a:lstStyle/>
            <a:p>
              <a:pPr algn="ctr">
                <a:lnSpc>
                  <a:spcPts val="3240"/>
                </a:lnSpc>
                <a:spcBef>
                  <a:spcPct val="0"/>
                </a:spcBef>
              </a:pPr>
              <a:r>
                <a:rPr lang="en-US" b="true" sz="2314" spc="-46">
                  <a:solidFill>
                    <a:srgbClr val="FFFFFF"/>
                  </a:solidFill>
                  <a:latin typeface="Asap Medium"/>
                  <a:ea typeface="Asap Medium"/>
                  <a:cs typeface="Asap Medium"/>
                  <a:sym typeface="Asap Medium"/>
                </a:rPr>
                <a:t>01</a:t>
              </a:r>
            </a:p>
          </p:txBody>
        </p:sp>
        <p:grpSp>
          <p:nvGrpSpPr>
            <p:cNvPr name="Group 6" id="6"/>
            <p:cNvGrpSpPr/>
            <p:nvPr/>
          </p:nvGrpSpPr>
          <p:grpSpPr>
            <a:xfrm rot="-10800000">
              <a:off x="5810057" y="2258060"/>
              <a:ext cx="952102" cy="824609"/>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8" id="8"/>
            <p:cNvSpPr txBox="true"/>
            <p:nvPr/>
          </p:nvSpPr>
          <p:spPr>
            <a:xfrm rot="0">
              <a:off x="6019574" y="2380484"/>
              <a:ext cx="533068" cy="522611"/>
            </a:xfrm>
            <a:prstGeom prst="rect">
              <a:avLst/>
            </a:prstGeom>
          </p:spPr>
          <p:txBody>
            <a:bodyPr anchor="t" rtlCol="false" tIns="0" lIns="0" bIns="0" rIns="0">
              <a:spAutoFit/>
            </a:bodyPr>
            <a:lstStyle/>
            <a:p>
              <a:pPr algn="ctr">
                <a:lnSpc>
                  <a:spcPts val="3240"/>
                </a:lnSpc>
                <a:spcBef>
                  <a:spcPct val="0"/>
                </a:spcBef>
              </a:pPr>
              <a:r>
                <a:rPr lang="en-US" b="true" sz="2314" spc="-46">
                  <a:solidFill>
                    <a:srgbClr val="FFFFFF"/>
                  </a:solidFill>
                  <a:latin typeface="Asap Medium"/>
                  <a:ea typeface="Asap Medium"/>
                  <a:cs typeface="Asap Medium"/>
                  <a:sym typeface="Asap Medium"/>
                </a:rPr>
                <a:t>02</a:t>
              </a:r>
            </a:p>
          </p:txBody>
        </p:sp>
        <p:sp>
          <p:nvSpPr>
            <p:cNvPr name="AutoShape 9" id="9"/>
            <p:cNvSpPr/>
            <p:nvPr/>
          </p:nvSpPr>
          <p:spPr>
            <a:xfrm>
              <a:off x="1798929" y="3706887"/>
              <a:ext cx="0" cy="1221223"/>
            </a:xfrm>
            <a:prstGeom prst="line">
              <a:avLst/>
            </a:prstGeom>
            <a:ln cap="rnd" w="76200">
              <a:solidFill>
                <a:srgbClr val="86C7ED"/>
              </a:solidFill>
              <a:prstDash val="sysDot"/>
              <a:headEnd type="none" len="sm" w="sm"/>
              <a:tailEnd type="none" len="sm" w="sm"/>
            </a:ln>
          </p:spPr>
        </p:sp>
        <p:sp>
          <p:nvSpPr>
            <p:cNvPr name="AutoShape 10" id="10"/>
            <p:cNvSpPr/>
            <p:nvPr/>
          </p:nvSpPr>
          <p:spPr>
            <a:xfrm>
              <a:off x="6286108" y="3706887"/>
              <a:ext cx="0" cy="1221223"/>
            </a:xfrm>
            <a:prstGeom prst="line">
              <a:avLst/>
            </a:prstGeom>
            <a:ln cap="rnd" w="76200">
              <a:solidFill>
                <a:srgbClr val="86C7ED"/>
              </a:solidFill>
              <a:prstDash val="sysDot"/>
              <a:headEnd type="none" len="sm" w="sm"/>
              <a:tailEnd type="none" len="sm" w="sm"/>
            </a:ln>
          </p:spPr>
        </p:sp>
        <p:sp>
          <p:nvSpPr>
            <p:cNvPr name="TextBox 11" id="11"/>
            <p:cNvSpPr txBox="true"/>
            <p:nvPr/>
          </p:nvSpPr>
          <p:spPr>
            <a:xfrm rot="0">
              <a:off x="0" y="5398010"/>
              <a:ext cx="3597859" cy="1968499"/>
            </a:xfrm>
            <a:prstGeom prst="rect">
              <a:avLst/>
            </a:prstGeom>
          </p:spPr>
          <p:txBody>
            <a:bodyPr anchor="t" rtlCol="false" tIns="0" lIns="0" bIns="0" rIns="0">
              <a:spAutoFit/>
            </a:bodyPr>
            <a:lstStyle/>
            <a:p>
              <a:pPr algn="just" marL="0" indent="0" lvl="0">
                <a:lnSpc>
                  <a:spcPts val="3900"/>
                </a:lnSpc>
                <a:spcBef>
                  <a:spcPct val="0"/>
                </a:spcBef>
              </a:pPr>
              <a:r>
                <a:rPr lang="en-US" sz="3000" spc="-60">
                  <a:solidFill>
                    <a:srgbClr val="000000"/>
                  </a:solidFill>
                  <a:latin typeface="Asap"/>
                  <a:ea typeface="Asap"/>
                  <a:cs typeface="Asap"/>
                  <a:sym typeface="Asap"/>
                </a:rPr>
                <a:t>Chức năng ẩn/ hiện các filter tìm kiếm</a:t>
              </a:r>
            </a:p>
          </p:txBody>
        </p:sp>
        <p:sp>
          <p:nvSpPr>
            <p:cNvPr name="TextBox 12" id="12"/>
            <p:cNvSpPr txBox="true"/>
            <p:nvPr/>
          </p:nvSpPr>
          <p:spPr>
            <a:xfrm rot="0">
              <a:off x="4487179" y="5512310"/>
              <a:ext cx="3597859" cy="1968499"/>
            </a:xfrm>
            <a:prstGeom prst="rect">
              <a:avLst/>
            </a:prstGeom>
          </p:spPr>
          <p:txBody>
            <a:bodyPr anchor="t" rtlCol="false" tIns="0" lIns="0" bIns="0" rIns="0">
              <a:spAutoFit/>
            </a:bodyPr>
            <a:lstStyle/>
            <a:p>
              <a:pPr algn="just" marL="0" indent="0" lvl="0">
                <a:lnSpc>
                  <a:spcPts val="3900"/>
                </a:lnSpc>
                <a:spcBef>
                  <a:spcPct val="0"/>
                </a:spcBef>
              </a:pPr>
              <a:r>
                <a:rPr lang="en-US" sz="3000" spc="-60">
                  <a:solidFill>
                    <a:srgbClr val="000000"/>
                  </a:solidFill>
                  <a:latin typeface="Asap"/>
                  <a:ea typeface="Asap"/>
                  <a:cs typeface="Asap"/>
                  <a:sym typeface="Asap"/>
                </a:rPr>
                <a:t>Chức năng đổi chế độ ngày và đêm</a:t>
              </a:r>
            </a:p>
          </p:txBody>
        </p:sp>
        <p:sp>
          <p:nvSpPr>
            <p:cNvPr name="TextBox 13" id="13"/>
            <p:cNvSpPr txBox="true"/>
            <p:nvPr/>
          </p:nvSpPr>
          <p:spPr>
            <a:xfrm rot="0">
              <a:off x="1532396" y="-47625"/>
              <a:ext cx="5020246" cy="856192"/>
            </a:xfrm>
            <a:prstGeom prst="rect">
              <a:avLst/>
            </a:prstGeom>
          </p:spPr>
          <p:txBody>
            <a:bodyPr anchor="t" rtlCol="false" tIns="0" lIns="0" bIns="0" rIns="0">
              <a:spAutoFit/>
            </a:bodyPr>
            <a:lstStyle/>
            <a:p>
              <a:pPr algn="ctr">
                <a:lnSpc>
                  <a:spcPts val="5200"/>
                </a:lnSpc>
                <a:spcBef>
                  <a:spcPct val="0"/>
                </a:spcBef>
              </a:pPr>
              <a:r>
                <a:rPr lang="en-US" b="true" sz="4000" spc="-80">
                  <a:solidFill>
                    <a:srgbClr val="000000"/>
                  </a:solidFill>
                  <a:latin typeface="Asap Bold"/>
                  <a:ea typeface="Asap Bold"/>
                  <a:cs typeface="Asap Bold"/>
                  <a:sym typeface="Asap Bold"/>
                </a:rPr>
                <a:t>User Interface</a:t>
              </a:r>
            </a:p>
          </p:txBody>
        </p:sp>
      </p:grpSp>
      <p:grpSp>
        <p:nvGrpSpPr>
          <p:cNvPr name="Group 14" id="14"/>
          <p:cNvGrpSpPr/>
          <p:nvPr/>
        </p:nvGrpSpPr>
        <p:grpSpPr>
          <a:xfrm rot="0">
            <a:off x="7759228" y="2434049"/>
            <a:ext cx="9681690" cy="6515482"/>
            <a:chOff x="0" y="0"/>
            <a:chExt cx="12908920" cy="8687310"/>
          </a:xfrm>
        </p:grpSpPr>
        <p:grpSp>
          <p:nvGrpSpPr>
            <p:cNvPr name="Group 15" id="15"/>
            <p:cNvGrpSpPr/>
            <p:nvPr/>
          </p:nvGrpSpPr>
          <p:grpSpPr>
            <a:xfrm rot="-10800000">
              <a:off x="1322878" y="2258060"/>
              <a:ext cx="952102" cy="824609"/>
              <a:chOff x="0" y="0"/>
              <a:chExt cx="6202680" cy="5372100"/>
            </a:xfrm>
          </p:grpSpPr>
          <p:sp>
            <p:nvSpPr>
              <p:cNvPr name="Freeform 16" id="1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17" id="17"/>
            <p:cNvSpPr txBox="true"/>
            <p:nvPr/>
          </p:nvSpPr>
          <p:spPr>
            <a:xfrm rot="0">
              <a:off x="1532396" y="2380484"/>
              <a:ext cx="533068" cy="522611"/>
            </a:xfrm>
            <a:prstGeom prst="rect">
              <a:avLst/>
            </a:prstGeom>
          </p:spPr>
          <p:txBody>
            <a:bodyPr anchor="t" rtlCol="false" tIns="0" lIns="0" bIns="0" rIns="0">
              <a:spAutoFit/>
            </a:bodyPr>
            <a:lstStyle/>
            <a:p>
              <a:pPr algn="ctr">
                <a:lnSpc>
                  <a:spcPts val="3240"/>
                </a:lnSpc>
                <a:spcBef>
                  <a:spcPct val="0"/>
                </a:spcBef>
              </a:pPr>
              <a:r>
                <a:rPr lang="en-US" b="true" sz="2314" spc="-46">
                  <a:solidFill>
                    <a:srgbClr val="FFFFFF"/>
                  </a:solidFill>
                  <a:latin typeface="Asap Medium"/>
                  <a:ea typeface="Asap Medium"/>
                  <a:cs typeface="Asap Medium"/>
                  <a:sym typeface="Asap Medium"/>
                </a:rPr>
                <a:t>03</a:t>
              </a:r>
            </a:p>
          </p:txBody>
        </p:sp>
        <p:grpSp>
          <p:nvGrpSpPr>
            <p:cNvPr name="Group 18" id="18"/>
            <p:cNvGrpSpPr/>
            <p:nvPr/>
          </p:nvGrpSpPr>
          <p:grpSpPr>
            <a:xfrm rot="-10800000">
              <a:off x="5720375" y="2258060"/>
              <a:ext cx="952102" cy="824609"/>
              <a:chOff x="0" y="0"/>
              <a:chExt cx="6202680" cy="5372100"/>
            </a:xfrm>
          </p:grpSpPr>
          <p:sp>
            <p:nvSpPr>
              <p:cNvPr name="Freeform 19" id="19"/>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20" id="20"/>
            <p:cNvSpPr txBox="true"/>
            <p:nvPr/>
          </p:nvSpPr>
          <p:spPr>
            <a:xfrm rot="0">
              <a:off x="5929892" y="2380484"/>
              <a:ext cx="533068" cy="522611"/>
            </a:xfrm>
            <a:prstGeom prst="rect">
              <a:avLst/>
            </a:prstGeom>
          </p:spPr>
          <p:txBody>
            <a:bodyPr anchor="t" rtlCol="false" tIns="0" lIns="0" bIns="0" rIns="0">
              <a:spAutoFit/>
            </a:bodyPr>
            <a:lstStyle/>
            <a:p>
              <a:pPr algn="ctr">
                <a:lnSpc>
                  <a:spcPts val="3240"/>
                </a:lnSpc>
                <a:spcBef>
                  <a:spcPct val="0"/>
                </a:spcBef>
              </a:pPr>
              <a:r>
                <a:rPr lang="en-US" b="true" sz="2314" spc="-46">
                  <a:solidFill>
                    <a:srgbClr val="FFFFFF"/>
                  </a:solidFill>
                  <a:latin typeface="Asap Medium"/>
                  <a:ea typeface="Asap Medium"/>
                  <a:cs typeface="Asap Medium"/>
                  <a:sym typeface="Asap Medium"/>
                </a:rPr>
                <a:t>04</a:t>
              </a:r>
            </a:p>
          </p:txBody>
        </p:sp>
        <p:grpSp>
          <p:nvGrpSpPr>
            <p:cNvPr name="Group 21" id="21"/>
            <p:cNvGrpSpPr/>
            <p:nvPr/>
          </p:nvGrpSpPr>
          <p:grpSpPr>
            <a:xfrm rot="-10800000">
              <a:off x="10344349" y="2258060"/>
              <a:ext cx="952102" cy="824609"/>
              <a:chOff x="0" y="0"/>
              <a:chExt cx="6202680" cy="5372100"/>
            </a:xfrm>
          </p:grpSpPr>
          <p:sp>
            <p:nvSpPr>
              <p:cNvPr name="Freeform 22" id="22"/>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23" id="23"/>
            <p:cNvSpPr txBox="true"/>
            <p:nvPr/>
          </p:nvSpPr>
          <p:spPr>
            <a:xfrm rot="0">
              <a:off x="10553866" y="2380484"/>
              <a:ext cx="533068" cy="522611"/>
            </a:xfrm>
            <a:prstGeom prst="rect">
              <a:avLst/>
            </a:prstGeom>
          </p:spPr>
          <p:txBody>
            <a:bodyPr anchor="t" rtlCol="false" tIns="0" lIns="0" bIns="0" rIns="0">
              <a:spAutoFit/>
            </a:bodyPr>
            <a:lstStyle/>
            <a:p>
              <a:pPr algn="ctr">
                <a:lnSpc>
                  <a:spcPts val="3240"/>
                </a:lnSpc>
                <a:spcBef>
                  <a:spcPct val="0"/>
                </a:spcBef>
              </a:pPr>
              <a:r>
                <a:rPr lang="en-US" b="true" sz="2314" spc="-46">
                  <a:solidFill>
                    <a:srgbClr val="FFFFFF"/>
                  </a:solidFill>
                  <a:latin typeface="Asap Medium"/>
                  <a:ea typeface="Asap Medium"/>
                  <a:cs typeface="Asap Medium"/>
                  <a:sym typeface="Asap Medium"/>
                </a:rPr>
                <a:t>05</a:t>
              </a:r>
            </a:p>
          </p:txBody>
        </p:sp>
        <p:sp>
          <p:nvSpPr>
            <p:cNvPr name="AutoShape 24" id="24"/>
            <p:cNvSpPr/>
            <p:nvPr/>
          </p:nvSpPr>
          <p:spPr>
            <a:xfrm>
              <a:off x="1798929" y="3706887"/>
              <a:ext cx="0" cy="1221223"/>
            </a:xfrm>
            <a:prstGeom prst="line">
              <a:avLst/>
            </a:prstGeom>
            <a:ln cap="rnd" w="76200">
              <a:solidFill>
                <a:srgbClr val="86C7ED"/>
              </a:solidFill>
              <a:prstDash val="sysDot"/>
              <a:headEnd type="none" len="sm" w="sm"/>
              <a:tailEnd type="none" len="sm" w="sm"/>
            </a:ln>
          </p:spPr>
        </p:sp>
        <p:sp>
          <p:nvSpPr>
            <p:cNvPr name="AutoShape 25" id="25"/>
            <p:cNvSpPr/>
            <p:nvPr/>
          </p:nvSpPr>
          <p:spPr>
            <a:xfrm>
              <a:off x="6196426" y="3706887"/>
              <a:ext cx="0" cy="1221223"/>
            </a:xfrm>
            <a:prstGeom prst="line">
              <a:avLst/>
            </a:prstGeom>
            <a:ln cap="rnd" w="76200">
              <a:solidFill>
                <a:srgbClr val="86C7ED"/>
              </a:solidFill>
              <a:prstDash val="sysDot"/>
              <a:headEnd type="none" len="sm" w="sm"/>
              <a:tailEnd type="none" len="sm" w="sm"/>
            </a:ln>
          </p:spPr>
        </p:sp>
        <p:sp>
          <p:nvSpPr>
            <p:cNvPr name="AutoShape 26" id="26"/>
            <p:cNvSpPr/>
            <p:nvPr/>
          </p:nvSpPr>
          <p:spPr>
            <a:xfrm>
              <a:off x="10820400" y="3706887"/>
              <a:ext cx="0" cy="1221223"/>
            </a:xfrm>
            <a:prstGeom prst="line">
              <a:avLst/>
            </a:prstGeom>
            <a:ln cap="rnd" w="76200">
              <a:solidFill>
                <a:srgbClr val="86C7ED"/>
              </a:solidFill>
              <a:prstDash val="sysDot"/>
              <a:headEnd type="none" len="sm" w="sm"/>
              <a:tailEnd type="none" len="sm" w="sm"/>
            </a:ln>
          </p:spPr>
        </p:sp>
        <p:sp>
          <p:nvSpPr>
            <p:cNvPr name="TextBox 27" id="27"/>
            <p:cNvSpPr txBox="true"/>
            <p:nvPr/>
          </p:nvSpPr>
          <p:spPr>
            <a:xfrm rot="0">
              <a:off x="9021471" y="5090550"/>
              <a:ext cx="3887449" cy="3289299"/>
            </a:xfrm>
            <a:prstGeom prst="rect">
              <a:avLst/>
            </a:prstGeom>
          </p:spPr>
          <p:txBody>
            <a:bodyPr anchor="t" rtlCol="false" tIns="0" lIns="0" bIns="0" rIns="0">
              <a:spAutoFit/>
            </a:bodyPr>
            <a:lstStyle/>
            <a:p>
              <a:pPr algn="just" marL="0" indent="0" lvl="0">
                <a:lnSpc>
                  <a:spcPts val="3900"/>
                </a:lnSpc>
                <a:spcBef>
                  <a:spcPct val="0"/>
                </a:spcBef>
              </a:pPr>
              <a:r>
                <a:rPr lang="en-US" sz="3000" spc="-60">
                  <a:solidFill>
                    <a:srgbClr val="000000"/>
                  </a:solidFill>
                  <a:latin typeface="Asap"/>
                  <a:ea typeface="Asap"/>
                  <a:cs typeface="Asap"/>
                  <a:sym typeface="Asap"/>
                </a:rPr>
                <a:t>Chức năng tìm kiếm theo khoảng thời gian, tính theo đơn vị ngày, tháng, năm</a:t>
              </a:r>
            </a:p>
          </p:txBody>
        </p:sp>
        <p:sp>
          <p:nvSpPr>
            <p:cNvPr name="TextBox 28" id="28"/>
            <p:cNvSpPr txBox="true"/>
            <p:nvPr/>
          </p:nvSpPr>
          <p:spPr>
            <a:xfrm rot="0">
              <a:off x="0" y="5398010"/>
              <a:ext cx="3913776" cy="1968499"/>
            </a:xfrm>
            <a:prstGeom prst="rect">
              <a:avLst/>
            </a:prstGeom>
          </p:spPr>
          <p:txBody>
            <a:bodyPr anchor="t" rtlCol="false" tIns="0" lIns="0" bIns="0" rIns="0">
              <a:spAutoFit/>
            </a:bodyPr>
            <a:lstStyle/>
            <a:p>
              <a:pPr algn="just" marL="0" indent="0" lvl="0">
                <a:lnSpc>
                  <a:spcPts val="3900"/>
                </a:lnSpc>
                <a:spcBef>
                  <a:spcPct val="0"/>
                </a:spcBef>
              </a:pPr>
              <a:r>
                <a:rPr lang="en-US" sz="3000" spc="-60">
                  <a:solidFill>
                    <a:srgbClr val="000000"/>
                  </a:solidFill>
                  <a:latin typeface="Asap"/>
                  <a:ea typeface="Asap"/>
                  <a:cs typeface="Asap"/>
                  <a:sym typeface="Asap"/>
                </a:rPr>
                <a:t>Chức năng tìm kiếm theo khoản tiền từ thiện</a:t>
              </a:r>
            </a:p>
          </p:txBody>
        </p:sp>
        <p:sp>
          <p:nvSpPr>
            <p:cNvPr name="TextBox 29" id="29"/>
            <p:cNvSpPr txBox="true"/>
            <p:nvPr/>
          </p:nvSpPr>
          <p:spPr>
            <a:xfrm rot="0">
              <a:off x="4397496" y="5398010"/>
              <a:ext cx="3571533" cy="3289299"/>
            </a:xfrm>
            <a:prstGeom prst="rect">
              <a:avLst/>
            </a:prstGeom>
          </p:spPr>
          <p:txBody>
            <a:bodyPr anchor="t" rtlCol="false" tIns="0" lIns="0" bIns="0" rIns="0">
              <a:spAutoFit/>
            </a:bodyPr>
            <a:lstStyle/>
            <a:p>
              <a:pPr algn="just" marL="0" indent="0" lvl="0">
                <a:lnSpc>
                  <a:spcPts val="3900"/>
                </a:lnSpc>
                <a:spcBef>
                  <a:spcPct val="0"/>
                </a:spcBef>
              </a:pPr>
              <a:r>
                <a:rPr lang="en-US" sz="3000" spc="-60">
                  <a:solidFill>
                    <a:srgbClr val="000000"/>
                  </a:solidFill>
                  <a:latin typeface="Asap"/>
                  <a:ea typeface="Asap"/>
                  <a:cs typeface="Asap"/>
                  <a:sym typeface="Asap"/>
                </a:rPr>
                <a:t>Chức năng tìm kiếm theo từ khóa cụ thể từ query của người dùng</a:t>
              </a:r>
            </a:p>
          </p:txBody>
        </p:sp>
        <p:sp>
          <p:nvSpPr>
            <p:cNvPr name="TextBox 30" id="30"/>
            <p:cNvSpPr txBox="true"/>
            <p:nvPr/>
          </p:nvSpPr>
          <p:spPr>
            <a:xfrm rot="0">
              <a:off x="5552968" y="-38100"/>
              <a:ext cx="1819984" cy="822960"/>
            </a:xfrm>
            <a:prstGeom prst="rect">
              <a:avLst/>
            </a:prstGeom>
          </p:spPr>
          <p:txBody>
            <a:bodyPr anchor="t" rtlCol="false" tIns="0" lIns="0" bIns="0" rIns="0">
              <a:spAutoFit/>
            </a:bodyPr>
            <a:lstStyle/>
            <a:p>
              <a:pPr algn="ctr">
                <a:lnSpc>
                  <a:spcPts val="5070"/>
                </a:lnSpc>
                <a:spcBef>
                  <a:spcPct val="0"/>
                </a:spcBef>
              </a:pPr>
              <a:r>
                <a:rPr lang="en-US" b="true" sz="3900" spc="-78">
                  <a:solidFill>
                    <a:srgbClr val="000000"/>
                  </a:solidFill>
                  <a:latin typeface="Asap Bold"/>
                  <a:ea typeface="Asap Bold"/>
                  <a:cs typeface="Asap Bold"/>
                  <a:sym typeface="Asap Bold"/>
                </a:rPr>
                <a:t>API</a:t>
              </a:r>
            </a:p>
          </p:txBody>
        </p:sp>
      </p:grpSp>
      <p:sp>
        <p:nvSpPr>
          <p:cNvPr name="AutoShape 31" id="31"/>
          <p:cNvSpPr/>
          <p:nvPr/>
        </p:nvSpPr>
        <p:spPr>
          <a:xfrm rot="0">
            <a:off x="-179299" y="9979101"/>
            <a:ext cx="18646597" cy="498399"/>
          </a:xfrm>
          <a:prstGeom prst="rect">
            <a:avLst/>
          </a:prstGeom>
          <a:solidFill>
            <a:srgbClr val="1836B2"/>
          </a:solidFill>
        </p:spPr>
      </p:sp>
      <p:sp>
        <p:nvSpPr>
          <p:cNvPr name="TextBox 32" id="32"/>
          <p:cNvSpPr txBox="true"/>
          <p:nvPr/>
        </p:nvSpPr>
        <p:spPr>
          <a:xfrm rot="0">
            <a:off x="1881818" y="190276"/>
            <a:ext cx="14524365" cy="1138873"/>
          </a:xfrm>
          <a:prstGeom prst="rect">
            <a:avLst/>
          </a:prstGeom>
        </p:spPr>
        <p:txBody>
          <a:bodyPr anchor="t" rtlCol="false" tIns="0" lIns="0" bIns="0" rIns="0">
            <a:spAutoFit/>
          </a:bodyPr>
          <a:lstStyle/>
          <a:p>
            <a:pPr algn="ctr" marL="0" indent="0" lvl="0">
              <a:lnSpc>
                <a:spcPts val="8717"/>
              </a:lnSpc>
              <a:spcBef>
                <a:spcPct val="0"/>
              </a:spcBef>
            </a:pPr>
            <a:r>
              <a:rPr lang="en-US" b="true" sz="7925">
                <a:solidFill>
                  <a:srgbClr val="1836B2"/>
                </a:solidFill>
                <a:latin typeface="Asap Semi-Bold"/>
                <a:ea typeface="Asap Semi-Bold"/>
                <a:cs typeface="Asap Semi-Bold"/>
                <a:sym typeface="Asap Semi-Bold"/>
              </a:rPr>
              <a:t>Các tính năng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037800"/>
            <a:ext cx="18646597" cy="498399"/>
          </a:xfrm>
          <a:prstGeom prst="rect">
            <a:avLst/>
          </a:prstGeom>
          <a:solidFill>
            <a:srgbClr val="1836B2"/>
          </a:solidFill>
        </p:spPr>
      </p:sp>
      <p:grpSp>
        <p:nvGrpSpPr>
          <p:cNvPr name="Group 3" id="3"/>
          <p:cNvGrpSpPr/>
          <p:nvPr/>
        </p:nvGrpSpPr>
        <p:grpSpPr>
          <a:xfrm rot="0">
            <a:off x="9979815" y="6384914"/>
            <a:ext cx="5804053" cy="3278734"/>
            <a:chOff x="0" y="0"/>
            <a:chExt cx="7738738" cy="4371646"/>
          </a:xfrm>
        </p:grpSpPr>
        <p:sp>
          <p:nvSpPr>
            <p:cNvPr name="Freeform 4" id="4"/>
            <p:cNvSpPr/>
            <p:nvPr/>
          </p:nvSpPr>
          <p:spPr>
            <a:xfrm flipH="false" flipV="false" rot="0">
              <a:off x="4463626" y="0"/>
              <a:ext cx="3220006" cy="2865806"/>
            </a:xfrm>
            <a:custGeom>
              <a:avLst/>
              <a:gdLst/>
              <a:ahLst/>
              <a:cxnLst/>
              <a:rect r="r" b="b" t="t" l="l"/>
              <a:pathLst>
                <a:path h="2865806" w="3220006">
                  <a:moveTo>
                    <a:pt x="0" y="0"/>
                  </a:moveTo>
                  <a:lnTo>
                    <a:pt x="3220006" y="0"/>
                  </a:lnTo>
                  <a:lnTo>
                    <a:pt x="3220006" y="2865806"/>
                  </a:lnTo>
                  <a:lnTo>
                    <a:pt x="0" y="2865806"/>
                  </a:lnTo>
                  <a:lnTo>
                    <a:pt x="0" y="0"/>
                  </a:lnTo>
                  <a:close/>
                </a:path>
              </a:pathLst>
            </a:custGeom>
            <a:blipFill>
              <a:blip r:embed="rId2"/>
              <a:stretch>
                <a:fillRect l="0" t="0" r="0" b="0"/>
              </a:stretch>
            </a:blipFill>
          </p:spPr>
        </p:sp>
        <p:sp>
          <p:nvSpPr>
            <p:cNvPr name="TextBox 5" id="5"/>
            <p:cNvSpPr txBox="true"/>
            <p:nvPr/>
          </p:nvSpPr>
          <p:spPr>
            <a:xfrm rot="0">
              <a:off x="4463626" y="3723946"/>
              <a:ext cx="3275112"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5271FF"/>
                  </a:solidFill>
                  <a:latin typeface="Asap Medium"/>
                  <a:ea typeface="Asap Medium"/>
                  <a:cs typeface="Asap Medium"/>
                  <a:sym typeface="Asap Medium"/>
                </a:rPr>
                <a:t>DataByAmount</a:t>
              </a:r>
            </a:p>
          </p:txBody>
        </p:sp>
        <p:pic>
          <p:nvPicPr>
            <p:cNvPr name="Picture 6" id="6"/>
            <p:cNvPicPr>
              <a:picLocks noChangeAspect="true"/>
            </p:cNvPicPr>
            <p:nvPr/>
          </p:nvPicPr>
          <p:blipFill>
            <a:blip r:embed="rId3"/>
            <a:srcRect l="0" t="0" r="0" b="0"/>
            <a:stretch>
              <a:fillRect/>
            </a:stretch>
          </p:blipFill>
          <p:spPr>
            <a:xfrm flipH="false" flipV="false" rot="0">
              <a:off x="0" y="1119368"/>
              <a:ext cx="4739800" cy="2132910"/>
            </a:xfrm>
            <a:prstGeom prst="rect">
              <a:avLst/>
            </a:prstGeom>
          </p:spPr>
        </p:pic>
      </p:grpSp>
      <p:grpSp>
        <p:nvGrpSpPr>
          <p:cNvPr name="Group 7" id="7"/>
          <p:cNvGrpSpPr/>
          <p:nvPr/>
        </p:nvGrpSpPr>
        <p:grpSpPr>
          <a:xfrm rot="0">
            <a:off x="9979815" y="3037546"/>
            <a:ext cx="5969854" cy="3049738"/>
            <a:chOff x="0" y="0"/>
            <a:chExt cx="7959806" cy="4066317"/>
          </a:xfrm>
        </p:grpSpPr>
        <p:sp>
          <p:nvSpPr>
            <p:cNvPr name="Freeform 8" id="8"/>
            <p:cNvSpPr/>
            <p:nvPr/>
          </p:nvSpPr>
          <p:spPr>
            <a:xfrm flipH="false" flipV="false" rot="0">
              <a:off x="4739800" y="0"/>
              <a:ext cx="3220006" cy="3042906"/>
            </a:xfrm>
            <a:custGeom>
              <a:avLst/>
              <a:gdLst/>
              <a:ahLst/>
              <a:cxnLst/>
              <a:rect r="r" b="b" t="t" l="l"/>
              <a:pathLst>
                <a:path h="3042906" w="3220006">
                  <a:moveTo>
                    <a:pt x="0" y="0"/>
                  </a:moveTo>
                  <a:lnTo>
                    <a:pt x="3220006" y="0"/>
                  </a:lnTo>
                  <a:lnTo>
                    <a:pt x="3220006" y="3042906"/>
                  </a:lnTo>
                  <a:lnTo>
                    <a:pt x="0" y="3042906"/>
                  </a:lnTo>
                  <a:lnTo>
                    <a:pt x="0" y="0"/>
                  </a:lnTo>
                  <a:close/>
                </a:path>
              </a:pathLst>
            </a:custGeom>
            <a:blipFill>
              <a:blip r:embed="rId4"/>
              <a:stretch>
                <a:fillRect l="0" t="0" r="0" b="0"/>
              </a:stretch>
            </a:blipFill>
          </p:spPr>
        </p:sp>
        <p:sp>
          <p:nvSpPr>
            <p:cNvPr name="TextBox 9" id="9"/>
            <p:cNvSpPr txBox="true"/>
            <p:nvPr/>
          </p:nvSpPr>
          <p:spPr>
            <a:xfrm rot="0">
              <a:off x="4916191" y="3418618"/>
              <a:ext cx="2867223"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5271FF"/>
                  </a:solidFill>
                  <a:latin typeface="Asap Medium"/>
                  <a:ea typeface="Asap Medium"/>
                  <a:cs typeface="Asap Medium"/>
                  <a:sym typeface="Asap Medium"/>
                </a:rPr>
                <a:t>DataByDetail</a:t>
              </a:r>
            </a:p>
          </p:txBody>
        </p:sp>
        <p:pic>
          <p:nvPicPr>
            <p:cNvPr name="Picture 10" id="10"/>
            <p:cNvPicPr>
              <a:picLocks noChangeAspect="true"/>
            </p:cNvPicPr>
            <p:nvPr/>
          </p:nvPicPr>
          <p:blipFill>
            <a:blip r:embed="rId3"/>
            <a:srcRect l="0" t="0" r="0" b="0"/>
            <a:stretch>
              <a:fillRect/>
            </a:stretch>
          </p:blipFill>
          <p:spPr>
            <a:xfrm flipH="false" flipV="false" rot="0">
              <a:off x="0" y="406699"/>
              <a:ext cx="4739800" cy="2132910"/>
            </a:xfrm>
            <a:prstGeom prst="rect">
              <a:avLst/>
            </a:prstGeom>
          </p:spPr>
        </p:pic>
      </p:grpSp>
      <p:sp>
        <p:nvSpPr>
          <p:cNvPr name="TextBox 11" id="11"/>
          <p:cNvSpPr txBox="true"/>
          <p:nvPr/>
        </p:nvSpPr>
        <p:spPr>
          <a:xfrm rot="0">
            <a:off x="1881818" y="190276"/>
            <a:ext cx="14524365" cy="1138873"/>
          </a:xfrm>
          <a:prstGeom prst="rect">
            <a:avLst/>
          </a:prstGeom>
        </p:spPr>
        <p:txBody>
          <a:bodyPr anchor="t" rtlCol="false" tIns="0" lIns="0" bIns="0" rIns="0">
            <a:spAutoFit/>
          </a:bodyPr>
          <a:lstStyle/>
          <a:p>
            <a:pPr algn="ctr" marL="0" indent="0" lvl="0">
              <a:lnSpc>
                <a:spcPts val="8717"/>
              </a:lnSpc>
              <a:spcBef>
                <a:spcPct val="0"/>
              </a:spcBef>
            </a:pPr>
            <a:r>
              <a:rPr lang="en-US" b="true" sz="7925">
                <a:solidFill>
                  <a:srgbClr val="1836B2"/>
                </a:solidFill>
                <a:latin typeface="Asap Semi-Bold"/>
                <a:ea typeface="Asap Semi-Bold"/>
                <a:cs typeface="Asap Semi-Bold"/>
                <a:sym typeface="Asap Semi-Bold"/>
              </a:rPr>
              <a:t>Thuật toán</a:t>
            </a:r>
          </a:p>
        </p:txBody>
      </p:sp>
      <p:sp>
        <p:nvSpPr>
          <p:cNvPr name="TextBox 12" id="12"/>
          <p:cNvSpPr txBox="true"/>
          <p:nvPr/>
        </p:nvSpPr>
        <p:spPr>
          <a:xfrm rot="0">
            <a:off x="1377711" y="990600"/>
            <a:ext cx="10014402" cy="2971800"/>
          </a:xfrm>
          <a:prstGeom prst="rect">
            <a:avLst/>
          </a:prstGeom>
        </p:spPr>
        <p:txBody>
          <a:bodyPr anchor="t" rtlCol="false" tIns="0" lIns="0" bIns="0" rIns="0">
            <a:spAutoFit/>
          </a:bodyPr>
          <a:lstStyle/>
          <a:p>
            <a:pPr algn="l">
              <a:lnSpc>
                <a:spcPts val="3900"/>
              </a:lnSpc>
            </a:pPr>
            <a:r>
              <a:rPr lang="en-US" sz="3000" spc="-60">
                <a:solidFill>
                  <a:srgbClr val="1B1919"/>
                </a:solidFill>
                <a:latin typeface="Asap"/>
                <a:ea typeface="Asap"/>
                <a:cs typeface="Asap"/>
                <a:sym typeface="Asap"/>
              </a:rPr>
              <a:t>data = [</a:t>
            </a:r>
          </a:p>
          <a:p>
            <a:pPr algn="l">
              <a:lnSpc>
                <a:spcPts val="3900"/>
              </a:lnSpc>
            </a:pPr>
            <a:r>
              <a:rPr lang="en-US" sz="3000" spc="-60">
                <a:solidFill>
                  <a:srgbClr val="1B1919"/>
                </a:solidFill>
                <a:latin typeface="Asap"/>
                <a:ea typeface="Asap"/>
                <a:cs typeface="Asap"/>
                <a:sym typeface="Asap"/>
              </a:rPr>
              <a:t>    {...}</a:t>
            </a:r>
          </a:p>
          <a:p>
            <a:pPr algn="l">
              <a:lnSpc>
                <a:spcPts val="3900"/>
              </a:lnSpc>
            </a:pPr>
            <a:r>
              <a:rPr lang="en-US" sz="3000" spc="-60">
                <a:solidFill>
                  <a:srgbClr val="1B1919"/>
                </a:solidFill>
                <a:latin typeface="Asap"/>
                <a:ea typeface="Asap"/>
                <a:cs typeface="Asap"/>
                <a:sym typeface="Asap"/>
              </a:rPr>
              <a:t>    { </a:t>
            </a:r>
            <a:r>
              <a:rPr lang="en-US" sz="3000" spc="-60">
                <a:solidFill>
                  <a:srgbClr val="C64556"/>
                </a:solidFill>
                <a:latin typeface="Asap"/>
                <a:ea typeface="Asap"/>
                <a:cs typeface="Asap"/>
                <a:sym typeface="Asap"/>
              </a:rPr>
              <a:t>”data_time” </a:t>
            </a:r>
            <a:r>
              <a:rPr lang="en-US" sz="3000" spc="-60">
                <a:solidFill>
                  <a:srgbClr val="1836B2"/>
                </a:solidFill>
                <a:latin typeface="Asap"/>
                <a:ea typeface="Asap"/>
                <a:cs typeface="Asap"/>
                <a:sym typeface="Asap"/>
              </a:rPr>
              <a:t>: </a:t>
            </a:r>
            <a:r>
              <a:rPr lang="en-US" sz="3000" spc="-60">
                <a:solidFill>
                  <a:srgbClr val="C64556"/>
                </a:solidFill>
                <a:latin typeface="Asap"/>
                <a:ea typeface="Asap"/>
                <a:cs typeface="Asap"/>
                <a:sym typeface="Asap"/>
              </a:rPr>
              <a:t>”abc‘’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“credit”</a:t>
            </a:r>
            <a:r>
              <a:rPr lang="en-US" sz="3000" spc="-60">
                <a:solidFill>
                  <a:srgbClr val="000000"/>
                </a:solidFill>
                <a:latin typeface="Asap"/>
                <a:ea typeface="Asap"/>
                <a:cs typeface="Asap"/>
                <a:sym typeface="Asap"/>
              </a:rPr>
              <a:t> : </a:t>
            </a:r>
            <a:r>
              <a:rPr lang="en-US" sz="3000" spc="-60">
                <a:solidFill>
                  <a:srgbClr val="C64556"/>
                </a:solidFill>
                <a:latin typeface="Asap"/>
                <a:ea typeface="Asap"/>
                <a:cs typeface="Asap"/>
                <a:sym typeface="Asap"/>
              </a:rPr>
              <a:t>“xyz” </a:t>
            </a:r>
            <a:r>
              <a:rPr lang="en-US" sz="3000" spc="-60">
                <a:solidFill>
                  <a:srgbClr val="1B1919"/>
                </a:solidFill>
                <a:latin typeface="Asap"/>
                <a:ea typeface="Asap"/>
                <a:cs typeface="Asap"/>
                <a:sym typeface="Asap"/>
              </a:rPr>
              <a:t>, </a:t>
            </a:r>
            <a:r>
              <a:rPr lang="en-US" sz="3000" spc="-60">
                <a:solidFill>
                  <a:srgbClr val="C64556"/>
                </a:solidFill>
                <a:latin typeface="Asap"/>
                <a:ea typeface="Asap"/>
                <a:cs typeface="Asap"/>
                <a:sym typeface="Asap"/>
              </a:rPr>
              <a:t>“detail”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 </a:t>
            </a:r>
            <a:r>
              <a:rPr lang="en-US" sz="3000" spc="-60">
                <a:solidFill>
                  <a:srgbClr val="000000"/>
                </a:solidFill>
                <a:latin typeface="Asap"/>
                <a:ea typeface="Asap"/>
                <a:cs typeface="Asap"/>
                <a:sym typeface="Asap"/>
              </a:rPr>
              <a:t>}</a:t>
            </a:r>
          </a:p>
          <a:p>
            <a:pPr algn="l">
              <a:lnSpc>
                <a:spcPts val="3900"/>
              </a:lnSpc>
            </a:pPr>
            <a:r>
              <a:rPr lang="en-US" sz="3000" spc="-60">
                <a:solidFill>
                  <a:srgbClr val="000000"/>
                </a:solidFill>
                <a:latin typeface="Asap"/>
                <a:ea typeface="Asap"/>
                <a:cs typeface="Asap"/>
                <a:sym typeface="Asap"/>
              </a:rPr>
              <a:t>    {...}</a:t>
            </a:r>
          </a:p>
          <a:p>
            <a:pPr algn="l">
              <a:lnSpc>
                <a:spcPts val="3900"/>
              </a:lnSpc>
            </a:pPr>
            <a:r>
              <a:rPr lang="en-US" sz="3000" spc="-60">
                <a:solidFill>
                  <a:srgbClr val="000000"/>
                </a:solidFill>
                <a:latin typeface="Asap"/>
                <a:ea typeface="Asap"/>
                <a:cs typeface="Asap"/>
                <a:sym typeface="Asap"/>
              </a:rPr>
              <a:t>]</a:t>
            </a:r>
          </a:p>
          <a:p>
            <a:pPr algn="l">
              <a:lnSpc>
                <a:spcPts val="3900"/>
              </a:lnSpc>
              <a:spcBef>
                <a:spcPct val="0"/>
              </a:spcBef>
            </a:pPr>
          </a:p>
        </p:txBody>
      </p:sp>
      <p:sp>
        <p:nvSpPr>
          <p:cNvPr name="TextBox 13" id="13"/>
          <p:cNvSpPr txBox="true"/>
          <p:nvPr/>
        </p:nvSpPr>
        <p:spPr>
          <a:xfrm rot="0">
            <a:off x="1133707" y="7754159"/>
            <a:ext cx="9131052"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C64556"/>
                </a:solidFill>
                <a:latin typeface="Asap"/>
                <a:ea typeface="Asap"/>
                <a:cs typeface="Asap"/>
                <a:sym typeface="Asap"/>
              </a:rPr>
              <a:t>“xyz” </a:t>
            </a:r>
            <a:r>
              <a:rPr lang="en-US" sz="3000" spc="-60">
                <a:solidFill>
                  <a:srgbClr val="1B1919"/>
                </a:solidFill>
                <a:latin typeface="Asap"/>
                <a:ea typeface="Asap"/>
                <a:cs typeface="Asap"/>
                <a:sym typeface="Asap"/>
              </a:rPr>
              <a:t>: {</a:t>
            </a:r>
            <a:r>
              <a:rPr lang="en-US" sz="3000" spc="-60">
                <a:solidFill>
                  <a:srgbClr val="C64556"/>
                </a:solidFill>
                <a:latin typeface="Asap"/>
                <a:ea typeface="Asap"/>
                <a:cs typeface="Asap"/>
                <a:sym typeface="Asap"/>
              </a:rPr>
              <a:t>”data_time” </a:t>
            </a:r>
            <a:r>
              <a:rPr lang="en-US" sz="3000" spc="-60">
                <a:solidFill>
                  <a:srgbClr val="1B1919"/>
                </a:solidFill>
                <a:latin typeface="Asap"/>
                <a:ea typeface="Asap"/>
                <a:cs typeface="Asap"/>
                <a:sym typeface="Asap"/>
              </a:rPr>
              <a:t>:</a:t>
            </a:r>
            <a:r>
              <a:rPr lang="en-US" sz="3000" spc="-60">
                <a:solidFill>
                  <a:srgbClr val="C64556"/>
                </a:solidFill>
                <a:latin typeface="Asap"/>
                <a:ea typeface="Asap"/>
                <a:cs typeface="Asap"/>
                <a:sym typeface="Asap"/>
              </a:rPr>
              <a:t> ”abc‘’ , “credit”</a:t>
            </a:r>
            <a:r>
              <a:rPr lang="en-US" sz="3000" spc="-60">
                <a:solidFill>
                  <a:srgbClr val="1B1919"/>
                </a:solidFill>
                <a:latin typeface="Asap"/>
                <a:ea typeface="Asap"/>
                <a:cs typeface="Asap"/>
                <a:sym typeface="Asap"/>
              </a:rPr>
              <a:t> : </a:t>
            </a:r>
            <a:r>
              <a:rPr lang="en-US" sz="3000" spc="-60">
                <a:solidFill>
                  <a:srgbClr val="C64556"/>
                </a:solidFill>
                <a:latin typeface="Asap"/>
                <a:ea typeface="Asap"/>
                <a:cs typeface="Asap"/>
                <a:sym typeface="Asap"/>
              </a:rPr>
              <a:t>“xyz” </a:t>
            </a:r>
            <a:r>
              <a:rPr lang="en-US" sz="3000" spc="-60">
                <a:solidFill>
                  <a:srgbClr val="1B1919"/>
                </a:solidFill>
                <a:latin typeface="Asap"/>
                <a:ea typeface="Asap"/>
                <a:cs typeface="Asap"/>
                <a:sym typeface="Asap"/>
              </a:rPr>
              <a:t>, </a:t>
            </a:r>
            <a:r>
              <a:rPr lang="en-US" sz="3000" spc="-60">
                <a:solidFill>
                  <a:srgbClr val="C64556"/>
                </a:solidFill>
                <a:latin typeface="Asap"/>
                <a:ea typeface="Asap"/>
                <a:cs typeface="Asap"/>
                <a:sym typeface="Asap"/>
              </a:rPr>
              <a:t>“detail”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“etc”</a:t>
            </a:r>
            <a:r>
              <a:rPr lang="en-US" sz="3000" spc="-60">
                <a:solidFill>
                  <a:srgbClr val="1B1919"/>
                </a:solidFill>
                <a:latin typeface="Asap"/>
                <a:ea typeface="Asap"/>
                <a:cs typeface="Asap"/>
                <a:sym typeface="Asap"/>
              </a:rPr>
              <a:t>}</a:t>
            </a:r>
            <a:r>
              <a:rPr lang="en-US" sz="3000" spc="-60">
                <a:solidFill>
                  <a:srgbClr val="C64556"/>
                </a:solidFill>
                <a:latin typeface="Asap"/>
                <a:ea typeface="Asap"/>
                <a:cs typeface="Asap"/>
                <a:sym typeface="Asap"/>
              </a:rPr>
              <a:t> </a:t>
            </a:r>
          </a:p>
        </p:txBody>
      </p:sp>
      <p:sp>
        <p:nvSpPr>
          <p:cNvPr name="TextBox 14" id="14"/>
          <p:cNvSpPr txBox="true"/>
          <p:nvPr/>
        </p:nvSpPr>
        <p:spPr>
          <a:xfrm rot="0">
            <a:off x="1377711" y="3924300"/>
            <a:ext cx="8887048"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C64556"/>
                </a:solidFill>
                <a:latin typeface="Asap"/>
                <a:ea typeface="Asap"/>
                <a:cs typeface="Asap"/>
                <a:sym typeface="Asap"/>
              </a:rPr>
              <a:t>“...”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”data_time” </a:t>
            </a:r>
            <a:r>
              <a:rPr lang="en-US" sz="3000" spc="-60">
                <a:solidFill>
                  <a:srgbClr val="000000"/>
                </a:solidFill>
                <a:latin typeface="Asap"/>
                <a:ea typeface="Asap"/>
                <a:cs typeface="Asap"/>
                <a:sym typeface="Asap"/>
              </a:rPr>
              <a:t>:</a:t>
            </a:r>
            <a:r>
              <a:rPr lang="en-US" sz="3000" spc="-60">
                <a:solidFill>
                  <a:srgbClr val="C64556"/>
                </a:solidFill>
                <a:latin typeface="Asap"/>
                <a:ea typeface="Asap"/>
                <a:cs typeface="Asap"/>
                <a:sym typeface="Asap"/>
              </a:rPr>
              <a:t> ”abc‘’ </a:t>
            </a:r>
            <a:r>
              <a:rPr lang="en-US" sz="3000" spc="-60">
                <a:solidFill>
                  <a:srgbClr val="000000"/>
                </a:solidFill>
                <a:latin typeface="Asap"/>
                <a:ea typeface="Asap"/>
                <a:cs typeface="Asap"/>
                <a:sym typeface="Asap"/>
              </a:rPr>
              <a:t>,</a:t>
            </a:r>
            <a:r>
              <a:rPr lang="en-US" sz="3000" spc="-60">
                <a:solidFill>
                  <a:srgbClr val="C64556"/>
                </a:solidFill>
                <a:latin typeface="Asap"/>
                <a:ea typeface="Asap"/>
                <a:cs typeface="Asap"/>
                <a:sym typeface="Asap"/>
              </a:rPr>
              <a:t> “credit” </a:t>
            </a:r>
            <a:r>
              <a:rPr lang="en-US" sz="3000" spc="-60">
                <a:solidFill>
                  <a:srgbClr val="000000"/>
                </a:solidFill>
                <a:latin typeface="Asap"/>
                <a:ea typeface="Asap"/>
                <a:cs typeface="Asap"/>
                <a:sym typeface="Asap"/>
              </a:rPr>
              <a:t>:</a:t>
            </a:r>
            <a:r>
              <a:rPr lang="en-US" sz="3000" spc="-60">
                <a:solidFill>
                  <a:srgbClr val="C64556"/>
                </a:solidFill>
                <a:latin typeface="Asap"/>
                <a:ea typeface="Asap"/>
                <a:cs typeface="Asap"/>
                <a:sym typeface="Asap"/>
              </a:rPr>
              <a:t> “xyz”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“detail”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“etc” </a:t>
            </a:r>
            <a:r>
              <a:rPr lang="en-US" sz="3000" spc="-60">
                <a:solidFill>
                  <a:srgbClr val="000000"/>
                </a:solidFill>
                <a:latin typeface="Asap"/>
                <a:ea typeface="Asap"/>
                <a:cs typeface="Asap"/>
                <a:sym typeface="Asap"/>
              </a:rPr>
              <a:t>}</a:t>
            </a:r>
            <a:r>
              <a:rPr lang="en-US" sz="3000" spc="-60">
                <a:solidFill>
                  <a:srgbClr val="C64556"/>
                </a:solidFill>
                <a:latin typeface="Asap"/>
                <a:ea typeface="Asap"/>
                <a:cs typeface="Asap"/>
                <a:sym typeface="Asap"/>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037800"/>
            <a:ext cx="18646597" cy="498399"/>
          </a:xfrm>
          <a:prstGeom prst="rect">
            <a:avLst/>
          </a:prstGeom>
          <a:solidFill>
            <a:srgbClr val="1836B2"/>
          </a:solidFill>
        </p:spPr>
      </p:sp>
      <p:grpSp>
        <p:nvGrpSpPr>
          <p:cNvPr name="Group 3" id="3"/>
          <p:cNvGrpSpPr/>
          <p:nvPr/>
        </p:nvGrpSpPr>
        <p:grpSpPr>
          <a:xfrm rot="0">
            <a:off x="848601" y="4197734"/>
            <a:ext cx="6537575" cy="2892238"/>
            <a:chOff x="0" y="0"/>
            <a:chExt cx="8716767" cy="3856317"/>
          </a:xfrm>
        </p:grpSpPr>
        <p:sp>
          <p:nvSpPr>
            <p:cNvPr name="Freeform 4" id="4"/>
            <p:cNvSpPr/>
            <p:nvPr/>
          </p:nvSpPr>
          <p:spPr>
            <a:xfrm flipH="false" flipV="false" rot="0">
              <a:off x="0" y="524494"/>
              <a:ext cx="2454108" cy="2184156"/>
            </a:xfrm>
            <a:custGeom>
              <a:avLst/>
              <a:gdLst/>
              <a:ahLst/>
              <a:cxnLst/>
              <a:rect r="r" b="b" t="t" l="l"/>
              <a:pathLst>
                <a:path h="2184156" w="2454108">
                  <a:moveTo>
                    <a:pt x="0" y="0"/>
                  </a:moveTo>
                  <a:lnTo>
                    <a:pt x="2454108" y="0"/>
                  </a:lnTo>
                  <a:lnTo>
                    <a:pt x="2454108" y="2184156"/>
                  </a:lnTo>
                  <a:lnTo>
                    <a:pt x="0" y="2184156"/>
                  </a:lnTo>
                  <a:lnTo>
                    <a:pt x="0" y="0"/>
                  </a:lnTo>
                  <a:close/>
                </a:path>
              </a:pathLst>
            </a:custGeom>
            <a:blipFill>
              <a:blip r:embed="rId2"/>
              <a:stretch>
                <a:fillRect l="0" t="0" r="0" b="0"/>
              </a:stretch>
            </a:blipFill>
          </p:spPr>
        </p:sp>
        <p:sp>
          <p:nvSpPr>
            <p:cNvPr name="TextBox 5" id="5"/>
            <p:cNvSpPr txBox="true"/>
            <p:nvPr/>
          </p:nvSpPr>
          <p:spPr>
            <a:xfrm rot="0">
              <a:off x="0" y="3363139"/>
              <a:ext cx="2496106" cy="493178"/>
            </a:xfrm>
            <a:prstGeom prst="rect">
              <a:avLst/>
            </a:prstGeom>
          </p:spPr>
          <p:txBody>
            <a:bodyPr anchor="t" rtlCol="false" tIns="0" lIns="0" bIns="0" rIns="0">
              <a:spAutoFit/>
            </a:bodyPr>
            <a:lstStyle/>
            <a:p>
              <a:pPr algn="ctr">
                <a:lnSpc>
                  <a:spcPts val="2972"/>
                </a:lnSpc>
                <a:spcBef>
                  <a:spcPct val="0"/>
                </a:spcBef>
              </a:pPr>
              <a:r>
                <a:rPr lang="en-US" b="true" sz="2286" spc="-45">
                  <a:solidFill>
                    <a:srgbClr val="5271FF"/>
                  </a:solidFill>
                  <a:latin typeface="Asap Medium"/>
                  <a:ea typeface="Asap Medium"/>
                  <a:cs typeface="Asap Medium"/>
                  <a:sym typeface="Asap Medium"/>
                </a:rPr>
                <a:t>DataByAmount</a:t>
              </a:r>
            </a:p>
          </p:txBody>
        </p:sp>
        <p:sp>
          <p:nvSpPr>
            <p:cNvPr name="Freeform 6" id="6"/>
            <p:cNvSpPr/>
            <p:nvPr/>
          </p:nvSpPr>
          <p:spPr>
            <a:xfrm flipH="false" flipV="false" rot="-5964748">
              <a:off x="4847457" y="-1389206"/>
              <a:ext cx="1835450" cy="5486400"/>
            </a:xfrm>
            <a:custGeom>
              <a:avLst/>
              <a:gdLst/>
              <a:ahLst/>
              <a:cxnLst/>
              <a:rect r="r" b="b" t="t" l="l"/>
              <a:pathLst>
                <a:path h="5486400" w="1835450">
                  <a:moveTo>
                    <a:pt x="0" y="0"/>
                  </a:moveTo>
                  <a:lnTo>
                    <a:pt x="1835450" y="0"/>
                  </a:lnTo>
                  <a:lnTo>
                    <a:pt x="183545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813597" y="2669888"/>
              <a:ext cx="5903171"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if(minCreadit || maxCredit)</a:t>
              </a:r>
            </a:p>
          </p:txBody>
        </p:sp>
      </p:grpSp>
      <p:grpSp>
        <p:nvGrpSpPr>
          <p:cNvPr name="Group 8" id="8"/>
          <p:cNvGrpSpPr/>
          <p:nvPr/>
        </p:nvGrpSpPr>
        <p:grpSpPr>
          <a:xfrm rot="0">
            <a:off x="848601" y="1813337"/>
            <a:ext cx="5891703" cy="2364116"/>
            <a:chOff x="0" y="0"/>
            <a:chExt cx="7855604" cy="3152155"/>
          </a:xfrm>
        </p:grpSpPr>
        <p:sp>
          <p:nvSpPr>
            <p:cNvPr name="Freeform 9" id="9"/>
            <p:cNvSpPr/>
            <p:nvPr/>
          </p:nvSpPr>
          <p:spPr>
            <a:xfrm flipH="false" flipV="false" rot="0">
              <a:off x="0" y="0"/>
              <a:ext cx="2496106" cy="2358821"/>
            </a:xfrm>
            <a:custGeom>
              <a:avLst/>
              <a:gdLst/>
              <a:ahLst/>
              <a:cxnLst/>
              <a:rect r="r" b="b" t="t" l="l"/>
              <a:pathLst>
                <a:path h="2358821" w="2496106">
                  <a:moveTo>
                    <a:pt x="0" y="0"/>
                  </a:moveTo>
                  <a:lnTo>
                    <a:pt x="2496106" y="0"/>
                  </a:lnTo>
                  <a:lnTo>
                    <a:pt x="2496106" y="2358821"/>
                  </a:lnTo>
                  <a:lnTo>
                    <a:pt x="0" y="2358821"/>
                  </a:lnTo>
                  <a:lnTo>
                    <a:pt x="0" y="0"/>
                  </a:lnTo>
                  <a:close/>
                </a:path>
              </a:pathLst>
            </a:custGeom>
            <a:blipFill>
              <a:blip r:embed="rId5"/>
              <a:stretch>
                <a:fillRect l="0" t="0" r="0" b="0"/>
              </a:stretch>
            </a:blipFill>
          </p:spPr>
        </p:sp>
        <p:sp>
          <p:nvSpPr>
            <p:cNvPr name="TextBox 10" id="10"/>
            <p:cNvSpPr txBox="true"/>
            <p:nvPr/>
          </p:nvSpPr>
          <p:spPr>
            <a:xfrm rot="0">
              <a:off x="136736" y="2641502"/>
              <a:ext cx="2222634" cy="510653"/>
            </a:xfrm>
            <a:prstGeom prst="rect">
              <a:avLst/>
            </a:prstGeom>
          </p:spPr>
          <p:txBody>
            <a:bodyPr anchor="t" rtlCol="false" tIns="0" lIns="0" bIns="0" rIns="0">
              <a:spAutoFit/>
            </a:bodyPr>
            <a:lstStyle/>
            <a:p>
              <a:pPr algn="ctr">
                <a:lnSpc>
                  <a:spcPts val="3023"/>
                </a:lnSpc>
                <a:spcBef>
                  <a:spcPct val="0"/>
                </a:spcBef>
              </a:pPr>
              <a:r>
                <a:rPr lang="en-US" b="true" sz="2325" spc="-46">
                  <a:solidFill>
                    <a:srgbClr val="5271FF"/>
                  </a:solidFill>
                  <a:latin typeface="Asap Medium"/>
                  <a:ea typeface="Asap Medium"/>
                  <a:cs typeface="Asap Medium"/>
                  <a:sym typeface="Asap Medium"/>
                </a:rPr>
                <a:t>DataByDetail</a:t>
              </a:r>
            </a:p>
          </p:txBody>
        </p:sp>
        <p:sp>
          <p:nvSpPr>
            <p:cNvPr name="Freeform 11" id="11"/>
            <p:cNvSpPr/>
            <p:nvPr/>
          </p:nvSpPr>
          <p:spPr>
            <a:xfrm flipH="false" flipV="false" rot="0">
              <a:off x="3648974" y="681262"/>
              <a:ext cx="2510090" cy="1789632"/>
            </a:xfrm>
            <a:custGeom>
              <a:avLst/>
              <a:gdLst/>
              <a:ahLst/>
              <a:cxnLst/>
              <a:rect r="r" b="b" t="t" l="l"/>
              <a:pathLst>
                <a:path h="1789632" w="2510090">
                  <a:moveTo>
                    <a:pt x="0" y="0"/>
                  </a:moveTo>
                  <a:lnTo>
                    <a:pt x="2510090" y="0"/>
                  </a:lnTo>
                  <a:lnTo>
                    <a:pt x="2510090" y="1789632"/>
                  </a:lnTo>
                  <a:lnTo>
                    <a:pt x="0" y="17896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952434" y="-38100"/>
              <a:ext cx="5903171"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else</a:t>
              </a:r>
            </a:p>
          </p:txBody>
        </p:sp>
      </p:grpSp>
      <p:sp>
        <p:nvSpPr>
          <p:cNvPr name="TextBox 13" id="13"/>
          <p:cNvSpPr txBox="true"/>
          <p:nvPr/>
        </p:nvSpPr>
        <p:spPr>
          <a:xfrm rot="0">
            <a:off x="4526615" y="1034031"/>
            <a:ext cx="8772971" cy="990600"/>
          </a:xfrm>
          <a:prstGeom prst="rect">
            <a:avLst/>
          </a:prstGeom>
        </p:spPr>
        <p:txBody>
          <a:bodyPr anchor="t" rtlCol="false" tIns="0" lIns="0" bIns="0" rIns="0">
            <a:spAutoFit/>
          </a:bodyPr>
          <a:lstStyle/>
          <a:p>
            <a:pPr algn="ctr">
              <a:lnSpc>
                <a:spcPts val="3900"/>
              </a:lnSpc>
            </a:pPr>
            <a:r>
              <a:rPr lang="en-US" b="true" sz="3000" spc="-60">
                <a:solidFill>
                  <a:srgbClr val="000000"/>
                </a:solidFill>
                <a:latin typeface="Asap Medium"/>
                <a:ea typeface="Asap Medium"/>
                <a:cs typeface="Asap Medium"/>
                <a:sym typeface="Asap Medium"/>
              </a:rPr>
              <a:t>Input : startDate, endDate, minCredit, maxCredit, detail</a:t>
            </a:r>
          </a:p>
          <a:p>
            <a:pPr algn="ctr">
              <a:lnSpc>
                <a:spcPts val="3900"/>
              </a:lnSpc>
              <a:spcBef>
                <a:spcPct val="0"/>
              </a:spcBef>
            </a:pPr>
          </a:p>
        </p:txBody>
      </p:sp>
      <p:grpSp>
        <p:nvGrpSpPr>
          <p:cNvPr name="Group 14" id="14"/>
          <p:cNvGrpSpPr/>
          <p:nvPr/>
        </p:nvGrpSpPr>
        <p:grpSpPr>
          <a:xfrm rot="0">
            <a:off x="6784058" y="2041937"/>
            <a:ext cx="1758191" cy="2061831"/>
            <a:chOff x="0" y="0"/>
            <a:chExt cx="2344255" cy="2749108"/>
          </a:xfrm>
        </p:grpSpPr>
        <p:sp>
          <p:nvSpPr>
            <p:cNvPr name="Freeform 15" id="15"/>
            <p:cNvSpPr/>
            <p:nvPr/>
          </p:nvSpPr>
          <p:spPr>
            <a:xfrm flipH="false" flipV="false" rot="0">
              <a:off x="0" y="0"/>
              <a:ext cx="2344255" cy="2516698"/>
            </a:xfrm>
            <a:custGeom>
              <a:avLst/>
              <a:gdLst/>
              <a:ahLst/>
              <a:cxnLst/>
              <a:rect r="r" b="b" t="t" l="l"/>
              <a:pathLst>
                <a:path h="2516698" w="2344255">
                  <a:moveTo>
                    <a:pt x="0" y="0"/>
                  </a:moveTo>
                  <a:lnTo>
                    <a:pt x="2344255" y="0"/>
                  </a:lnTo>
                  <a:lnTo>
                    <a:pt x="2344255" y="2516698"/>
                  </a:lnTo>
                  <a:lnTo>
                    <a:pt x="0" y="25166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365414" y="2255712"/>
              <a:ext cx="1021866" cy="493396"/>
            </a:xfrm>
            <a:prstGeom prst="rect">
              <a:avLst/>
            </a:prstGeom>
          </p:spPr>
          <p:txBody>
            <a:bodyPr anchor="t" rtlCol="false" tIns="0" lIns="0" bIns="0" rIns="0">
              <a:spAutoFit/>
            </a:bodyPr>
            <a:lstStyle/>
            <a:p>
              <a:pPr algn="ctr">
                <a:lnSpc>
                  <a:spcPts val="2973"/>
                </a:lnSpc>
                <a:spcBef>
                  <a:spcPct val="0"/>
                </a:spcBef>
              </a:pPr>
              <a:r>
                <a:rPr lang="en-US" b="true" sz="2287" spc="-45">
                  <a:solidFill>
                    <a:srgbClr val="000000"/>
                  </a:solidFill>
                  <a:latin typeface="Asap Medium"/>
                  <a:ea typeface="Asap Medium"/>
                  <a:cs typeface="Asap Medium"/>
                  <a:sym typeface="Asap Medium"/>
                </a:rPr>
                <a:t>Result</a:t>
              </a:r>
            </a:p>
          </p:txBody>
        </p:sp>
      </p:grpSp>
      <p:grpSp>
        <p:nvGrpSpPr>
          <p:cNvPr name="Group 17" id="17"/>
          <p:cNvGrpSpPr/>
          <p:nvPr/>
        </p:nvGrpSpPr>
        <p:grpSpPr>
          <a:xfrm rot="0">
            <a:off x="9640845" y="2131574"/>
            <a:ext cx="3196993" cy="1727642"/>
            <a:chOff x="0" y="0"/>
            <a:chExt cx="4262657" cy="2303523"/>
          </a:xfrm>
        </p:grpSpPr>
        <p:sp>
          <p:nvSpPr>
            <p:cNvPr name="Freeform 18" id="18"/>
            <p:cNvSpPr/>
            <p:nvPr/>
          </p:nvSpPr>
          <p:spPr>
            <a:xfrm flipH="false" flipV="false" rot="0">
              <a:off x="1034690" y="739771"/>
              <a:ext cx="2193277" cy="1563752"/>
            </a:xfrm>
            <a:custGeom>
              <a:avLst/>
              <a:gdLst/>
              <a:ahLst/>
              <a:cxnLst/>
              <a:rect r="r" b="b" t="t" l="l"/>
              <a:pathLst>
                <a:path h="1563752" w="2193277">
                  <a:moveTo>
                    <a:pt x="0" y="0"/>
                  </a:moveTo>
                  <a:lnTo>
                    <a:pt x="2193277" y="0"/>
                  </a:lnTo>
                  <a:lnTo>
                    <a:pt x="2193277" y="1563752"/>
                  </a:lnTo>
                  <a:lnTo>
                    <a:pt x="0" y="15637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0" y="-38100"/>
              <a:ext cx="4262657" cy="570758"/>
            </a:xfrm>
            <a:prstGeom prst="rect">
              <a:avLst/>
            </a:prstGeom>
          </p:spPr>
          <p:txBody>
            <a:bodyPr anchor="t" rtlCol="false" tIns="0" lIns="0" bIns="0" rIns="0">
              <a:spAutoFit/>
            </a:bodyPr>
            <a:lstStyle/>
            <a:p>
              <a:pPr algn="ctr">
                <a:lnSpc>
                  <a:spcPts val="3407"/>
                </a:lnSpc>
                <a:spcBef>
                  <a:spcPct val="0"/>
                </a:spcBef>
              </a:pPr>
              <a:r>
                <a:rPr lang="en-US" b="true" sz="2621" spc="-52">
                  <a:solidFill>
                    <a:srgbClr val="000000"/>
                  </a:solidFill>
                  <a:latin typeface="Asap Medium"/>
                  <a:ea typeface="Asap Medium"/>
                  <a:cs typeface="Asap Medium"/>
                  <a:sym typeface="Asap Medium"/>
                </a:rPr>
                <a:t>if(startDate || endDate)</a:t>
              </a:r>
            </a:p>
          </p:txBody>
        </p:sp>
      </p:grpSp>
      <p:grpSp>
        <p:nvGrpSpPr>
          <p:cNvPr name="Group 20" id="20"/>
          <p:cNvGrpSpPr/>
          <p:nvPr/>
        </p:nvGrpSpPr>
        <p:grpSpPr>
          <a:xfrm rot="0">
            <a:off x="13299587" y="1757021"/>
            <a:ext cx="4353176" cy="2476748"/>
            <a:chOff x="0" y="0"/>
            <a:chExt cx="5804234" cy="3302331"/>
          </a:xfrm>
        </p:grpSpPr>
        <p:sp>
          <p:nvSpPr>
            <p:cNvPr name="Freeform 21" id="21"/>
            <p:cNvSpPr/>
            <p:nvPr/>
          </p:nvSpPr>
          <p:spPr>
            <a:xfrm flipH="false" flipV="false" rot="0">
              <a:off x="1791452" y="0"/>
              <a:ext cx="2221331" cy="2384731"/>
            </a:xfrm>
            <a:custGeom>
              <a:avLst/>
              <a:gdLst/>
              <a:ahLst/>
              <a:cxnLst/>
              <a:rect r="r" b="b" t="t" l="l"/>
              <a:pathLst>
                <a:path h="2384731" w="2221331">
                  <a:moveTo>
                    <a:pt x="0" y="0"/>
                  </a:moveTo>
                  <a:lnTo>
                    <a:pt x="2221330" y="0"/>
                  </a:lnTo>
                  <a:lnTo>
                    <a:pt x="2221330" y="2384731"/>
                  </a:lnTo>
                  <a:lnTo>
                    <a:pt x="0" y="23847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0" y="2356156"/>
              <a:ext cx="5804234" cy="946174"/>
            </a:xfrm>
            <a:prstGeom prst="rect">
              <a:avLst/>
            </a:prstGeom>
          </p:spPr>
          <p:txBody>
            <a:bodyPr anchor="t" rtlCol="false" tIns="0" lIns="0" bIns="0" rIns="0">
              <a:spAutoFit/>
            </a:bodyPr>
            <a:lstStyle/>
            <a:p>
              <a:pPr algn="ctr">
                <a:lnSpc>
                  <a:spcPts val="2817"/>
                </a:lnSpc>
              </a:pPr>
              <a:r>
                <a:rPr lang="en-US" b="true" sz="2167" spc="-43">
                  <a:solidFill>
                    <a:srgbClr val="000000"/>
                  </a:solidFill>
                  <a:latin typeface="Asap Medium"/>
                  <a:ea typeface="Asap Medium"/>
                  <a:cs typeface="Asap Medium"/>
                  <a:sym typeface="Asap Medium"/>
                </a:rPr>
                <a:t>Result</a:t>
              </a:r>
            </a:p>
            <a:p>
              <a:pPr algn="ctr">
                <a:lnSpc>
                  <a:spcPts val="2817"/>
                </a:lnSpc>
                <a:spcBef>
                  <a:spcPct val="0"/>
                </a:spcBef>
              </a:pPr>
              <a:r>
                <a:rPr lang="en-US" b="true" sz="2167" spc="-43">
                  <a:solidFill>
                    <a:srgbClr val="000000"/>
                  </a:solidFill>
                  <a:latin typeface="Asap Medium"/>
                  <a:ea typeface="Asap Medium"/>
                  <a:cs typeface="Asap Medium"/>
                  <a:sym typeface="Asap Medium"/>
                </a:rPr>
                <a:t>startDate &lt; (data_time) &lt; endDate</a:t>
              </a:r>
            </a:p>
          </p:txBody>
        </p:sp>
      </p:grpSp>
      <p:grpSp>
        <p:nvGrpSpPr>
          <p:cNvPr name="Group 23" id="23"/>
          <p:cNvGrpSpPr/>
          <p:nvPr/>
        </p:nvGrpSpPr>
        <p:grpSpPr>
          <a:xfrm rot="0">
            <a:off x="8394918" y="3963991"/>
            <a:ext cx="7595216" cy="4185423"/>
            <a:chOff x="0" y="0"/>
            <a:chExt cx="10126955" cy="5580563"/>
          </a:xfrm>
        </p:grpSpPr>
        <p:sp>
          <p:nvSpPr>
            <p:cNvPr name="Freeform 24" id="24"/>
            <p:cNvSpPr/>
            <p:nvPr/>
          </p:nvSpPr>
          <p:spPr>
            <a:xfrm flipH="false" flipV="false" rot="0">
              <a:off x="1791452" y="2278233"/>
              <a:ext cx="2221331" cy="2384731"/>
            </a:xfrm>
            <a:custGeom>
              <a:avLst/>
              <a:gdLst/>
              <a:ahLst/>
              <a:cxnLst/>
              <a:rect r="r" b="b" t="t" l="l"/>
              <a:pathLst>
                <a:path h="2384731" w="2221331">
                  <a:moveTo>
                    <a:pt x="0" y="0"/>
                  </a:moveTo>
                  <a:lnTo>
                    <a:pt x="2221330" y="0"/>
                  </a:lnTo>
                  <a:lnTo>
                    <a:pt x="2221330" y="2384731"/>
                  </a:lnTo>
                  <a:lnTo>
                    <a:pt x="0" y="23847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0" y="4634389"/>
              <a:ext cx="5804234" cy="946174"/>
            </a:xfrm>
            <a:prstGeom prst="rect">
              <a:avLst/>
            </a:prstGeom>
          </p:spPr>
          <p:txBody>
            <a:bodyPr anchor="t" rtlCol="false" tIns="0" lIns="0" bIns="0" rIns="0">
              <a:spAutoFit/>
            </a:bodyPr>
            <a:lstStyle/>
            <a:p>
              <a:pPr algn="ctr">
                <a:lnSpc>
                  <a:spcPts val="2817"/>
                </a:lnSpc>
              </a:pPr>
              <a:r>
                <a:rPr lang="en-US" b="true" sz="2167" spc="-43">
                  <a:solidFill>
                    <a:srgbClr val="000000"/>
                  </a:solidFill>
                  <a:latin typeface="Asap Medium"/>
                  <a:ea typeface="Asap Medium"/>
                  <a:cs typeface="Asap Medium"/>
                  <a:sym typeface="Asap Medium"/>
                </a:rPr>
                <a:t>Result</a:t>
              </a:r>
            </a:p>
            <a:p>
              <a:pPr algn="ctr">
                <a:lnSpc>
                  <a:spcPts val="2817"/>
                </a:lnSpc>
                <a:spcBef>
                  <a:spcPct val="0"/>
                </a:spcBef>
              </a:pPr>
              <a:r>
                <a:rPr lang="en-US" b="true" sz="2167" spc="-43">
                  <a:solidFill>
                    <a:srgbClr val="000000"/>
                  </a:solidFill>
                  <a:latin typeface="Asap Medium"/>
                  <a:ea typeface="Asap Medium"/>
                  <a:cs typeface="Asap Medium"/>
                  <a:sym typeface="Asap Medium"/>
                </a:rPr>
                <a:t>(detail == detail)</a:t>
              </a:r>
            </a:p>
          </p:txBody>
        </p:sp>
        <p:sp>
          <p:nvSpPr>
            <p:cNvPr name="TextBox 26" id="26"/>
            <p:cNvSpPr txBox="true"/>
            <p:nvPr/>
          </p:nvSpPr>
          <p:spPr>
            <a:xfrm rot="0">
              <a:off x="7944609" y="4129874"/>
              <a:ext cx="1800920"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if(detail)</a:t>
              </a:r>
            </a:p>
          </p:txBody>
        </p:sp>
        <p:sp>
          <p:nvSpPr>
            <p:cNvPr name="Freeform 27" id="27"/>
            <p:cNvSpPr/>
            <p:nvPr/>
          </p:nvSpPr>
          <p:spPr>
            <a:xfrm flipH="false" flipV="false" rot="7472484">
              <a:off x="5506209" y="1588141"/>
              <a:ext cx="4876800" cy="1941853"/>
            </a:xfrm>
            <a:custGeom>
              <a:avLst/>
              <a:gdLst/>
              <a:ahLst/>
              <a:cxnLst/>
              <a:rect r="r" b="b" t="t" l="l"/>
              <a:pathLst>
                <a:path h="1941853" w="4876800">
                  <a:moveTo>
                    <a:pt x="0" y="0"/>
                  </a:moveTo>
                  <a:lnTo>
                    <a:pt x="4876800" y="0"/>
                  </a:lnTo>
                  <a:lnTo>
                    <a:pt x="4876800" y="1941853"/>
                  </a:lnTo>
                  <a:lnTo>
                    <a:pt x="0" y="1941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28" id="28"/>
          <p:cNvSpPr txBox="true"/>
          <p:nvPr/>
        </p:nvSpPr>
        <p:spPr>
          <a:xfrm rot="0">
            <a:off x="2887528" y="76059"/>
            <a:ext cx="12051146" cy="952641"/>
          </a:xfrm>
          <a:prstGeom prst="rect">
            <a:avLst/>
          </a:prstGeom>
        </p:spPr>
        <p:txBody>
          <a:bodyPr anchor="t" rtlCol="false" tIns="0" lIns="0" bIns="0" rIns="0">
            <a:spAutoFit/>
          </a:bodyPr>
          <a:lstStyle/>
          <a:p>
            <a:pPr algn="ctr" marL="0" indent="0" lvl="0">
              <a:lnSpc>
                <a:spcPts val="7233"/>
              </a:lnSpc>
              <a:spcBef>
                <a:spcPct val="0"/>
              </a:spcBef>
            </a:pPr>
            <a:r>
              <a:rPr lang="en-US" b="true" sz="6575">
                <a:solidFill>
                  <a:srgbClr val="1836B2"/>
                </a:solidFill>
                <a:latin typeface="Asap Semi-Bold"/>
                <a:ea typeface="Asap Semi-Bold"/>
                <a:cs typeface="Asap Semi-Bold"/>
                <a:sym typeface="Asap Semi-Bold"/>
              </a:rPr>
              <a:t>Thuật toán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Freeform 2" id="2"/>
          <p:cNvSpPr/>
          <p:nvPr/>
        </p:nvSpPr>
        <p:spPr>
          <a:xfrm flipH="false" flipV="false" rot="0">
            <a:off x="12834808" y="-205809"/>
            <a:ext cx="6044632" cy="3451286"/>
          </a:xfrm>
          <a:custGeom>
            <a:avLst/>
            <a:gdLst/>
            <a:ahLst/>
            <a:cxnLst/>
            <a:rect r="r" b="b" t="t" l="l"/>
            <a:pathLst>
              <a:path h="3451286" w="6044632">
                <a:moveTo>
                  <a:pt x="0" y="0"/>
                </a:moveTo>
                <a:lnTo>
                  <a:pt x="6044632" y="0"/>
                </a:lnTo>
                <a:lnTo>
                  <a:pt x="6044632" y="3451287"/>
                </a:lnTo>
                <a:lnTo>
                  <a:pt x="0" y="3451287"/>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3" id="3"/>
          <p:cNvSpPr/>
          <p:nvPr/>
        </p:nvSpPr>
        <p:spPr>
          <a:xfrm flipH="true" flipV="false" rot="0">
            <a:off x="-590291" y="6724549"/>
            <a:ext cx="6630572" cy="3785839"/>
          </a:xfrm>
          <a:custGeom>
            <a:avLst/>
            <a:gdLst/>
            <a:ahLst/>
            <a:cxnLst/>
            <a:rect r="r" b="b" t="t" l="l"/>
            <a:pathLst>
              <a:path h="3785839" w="6630572">
                <a:moveTo>
                  <a:pt x="6630572" y="0"/>
                </a:moveTo>
                <a:lnTo>
                  <a:pt x="0" y="0"/>
                </a:lnTo>
                <a:lnTo>
                  <a:pt x="0" y="3785839"/>
                </a:lnTo>
                <a:lnTo>
                  <a:pt x="6630572" y="3785839"/>
                </a:lnTo>
                <a:lnTo>
                  <a:pt x="6630572"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4" id="4"/>
          <p:cNvGrpSpPr/>
          <p:nvPr/>
        </p:nvGrpSpPr>
        <p:grpSpPr>
          <a:xfrm rot="0">
            <a:off x="1957683" y="4613830"/>
            <a:ext cx="14039265" cy="1655891"/>
            <a:chOff x="0" y="0"/>
            <a:chExt cx="18719020" cy="2207854"/>
          </a:xfrm>
        </p:grpSpPr>
        <p:sp>
          <p:nvSpPr>
            <p:cNvPr name="TextBox 5" id="5"/>
            <p:cNvSpPr txBox="true"/>
            <p:nvPr/>
          </p:nvSpPr>
          <p:spPr>
            <a:xfrm rot="0">
              <a:off x="0" y="54646"/>
              <a:ext cx="18719020" cy="1171575"/>
            </a:xfrm>
            <a:prstGeom prst="rect">
              <a:avLst/>
            </a:prstGeom>
          </p:spPr>
          <p:txBody>
            <a:bodyPr anchor="t" rtlCol="false" tIns="0" lIns="0" bIns="0" rIns="0">
              <a:spAutoFit/>
            </a:bodyPr>
            <a:lstStyle/>
            <a:p>
              <a:pPr algn="ctr" marL="0" indent="0" lvl="0">
                <a:lnSpc>
                  <a:spcPts val="6600"/>
                </a:lnSpc>
                <a:spcBef>
                  <a:spcPct val="0"/>
                </a:spcBef>
              </a:pPr>
              <a:r>
                <a:rPr lang="en-US" b="true" sz="6000">
                  <a:solidFill>
                    <a:srgbClr val="FFFFFF"/>
                  </a:solidFill>
                  <a:latin typeface="Asap Semi-Bold"/>
                  <a:ea typeface="Asap Semi-Bold"/>
                  <a:cs typeface="Asap Semi-Bold"/>
                  <a:sym typeface="Asap Semi-Bold"/>
                </a:rPr>
                <a:t>KẾT THÚC</a:t>
              </a:r>
            </a:p>
          </p:txBody>
        </p:sp>
        <p:sp>
          <p:nvSpPr>
            <p:cNvPr name="TextBox 6" id="6"/>
            <p:cNvSpPr txBox="true"/>
            <p:nvPr/>
          </p:nvSpPr>
          <p:spPr>
            <a:xfrm rot="0">
              <a:off x="0" y="1628708"/>
              <a:ext cx="18719020" cy="520064"/>
            </a:xfrm>
            <a:prstGeom prst="rect">
              <a:avLst/>
            </a:prstGeom>
          </p:spPr>
          <p:txBody>
            <a:bodyPr anchor="t" rtlCol="false" tIns="0" lIns="0" bIns="0" rIns="0">
              <a:spAutoFit/>
            </a:bodyPr>
            <a:lstStyle/>
            <a:p>
              <a:pPr algn="ctr" marL="0" indent="0" lvl="0">
                <a:lnSpc>
                  <a:spcPts val="3217"/>
                </a:lnSpc>
                <a:spcBef>
                  <a:spcPct val="0"/>
                </a:spcBef>
              </a:pPr>
              <a:r>
                <a:rPr lang="en-US" b="true" sz="2475" spc="-49">
                  <a:solidFill>
                    <a:srgbClr val="FFFFFF"/>
                  </a:solidFill>
                  <a:latin typeface="Asap Medium"/>
                  <a:ea typeface="Asap Medium"/>
                  <a:cs typeface="Asap Medium"/>
                  <a:sym typeface="Asap Medium"/>
                </a:rPr>
                <a:t>Cám ơn thầy và các bạn đã lắng nghe</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543096" y="2467802"/>
            <a:ext cx="16230600" cy="7819198"/>
          </a:xfrm>
          <a:prstGeom prst="rect">
            <a:avLst/>
          </a:prstGeom>
          <a:solidFill>
            <a:srgbClr val="1836B2"/>
          </a:solidFill>
        </p:spPr>
      </p:sp>
      <p:grpSp>
        <p:nvGrpSpPr>
          <p:cNvPr name="Group 3" id="3"/>
          <p:cNvGrpSpPr>
            <a:grpSpLocks noChangeAspect="true"/>
          </p:cNvGrpSpPr>
          <p:nvPr/>
        </p:nvGrpSpPr>
        <p:grpSpPr>
          <a:xfrm rot="0">
            <a:off x="9600762" y="-205201"/>
            <a:ext cx="12353301" cy="10697402"/>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46" t="0" r="-14946" b="0"/>
              </a:stretch>
            </a:blipFill>
          </p:spPr>
        </p:sp>
      </p:grpSp>
      <p:sp>
        <p:nvSpPr>
          <p:cNvPr name="TextBox 5" id="5"/>
          <p:cNvSpPr txBox="true"/>
          <p:nvPr/>
        </p:nvSpPr>
        <p:spPr>
          <a:xfrm rot="0">
            <a:off x="2714243" y="979135"/>
            <a:ext cx="4078672" cy="573291"/>
          </a:xfrm>
          <a:prstGeom prst="rect">
            <a:avLst/>
          </a:prstGeom>
        </p:spPr>
        <p:txBody>
          <a:bodyPr anchor="t" rtlCol="false" tIns="0" lIns="0" bIns="0" rIns="0">
            <a:spAutoFit/>
          </a:bodyPr>
          <a:lstStyle/>
          <a:p>
            <a:pPr algn="l">
              <a:lnSpc>
                <a:spcPts val="4626"/>
              </a:lnSpc>
              <a:spcBef>
                <a:spcPct val="0"/>
              </a:spcBef>
            </a:pPr>
            <a:r>
              <a:rPr lang="en-US" sz="3304" b="true">
                <a:solidFill>
                  <a:srgbClr val="000000"/>
                </a:solidFill>
                <a:latin typeface="Asap Bold"/>
                <a:ea typeface="Asap Bold"/>
                <a:cs typeface="Asap Bold"/>
                <a:sym typeface="Asap Bold"/>
              </a:rPr>
              <a:t>Lập Trình Nâng Cao</a:t>
            </a:r>
          </a:p>
        </p:txBody>
      </p:sp>
      <p:sp>
        <p:nvSpPr>
          <p:cNvPr name="Freeform 6" id="6"/>
          <p:cNvSpPr/>
          <p:nvPr/>
        </p:nvSpPr>
        <p:spPr>
          <a:xfrm flipH="false" flipV="false" rot="0">
            <a:off x="1028700" y="923925"/>
            <a:ext cx="1330919" cy="759911"/>
          </a:xfrm>
          <a:custGeom>
            <a:avLst/>
            <a:gdLst/>
            <a:ahLst/>
            <a:cxnLst/>
            <a:rect r="r" b="b" t="t" l="l"/>
            <a:pathLst>
              <a:path h="759911" w="1330919">
                <a:moveTo>
                  <a:pt x="0" y="0"/>
                </a:moveTo>
                <a:lnTo>
                  <a:pt x="1330919" y="0"/>
                </a:lnTo>
                <a:lnTo>
                  <a:pt x="1330919" y="759911"/>
                </a:lnTo>
                <a:lnTo>
                  <a:pt x="0" y="759911"/>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TextBox 7" id="7"/>
          <p:cNvSpPr txBox="true"/>
          <p:nvPr/>
        </p:nvSpPr>
        <p:spPr>
          <a:xfrm rot="0">
            <a:off x="1042179" y="7158685"/>
            <a:ext cx="7422802" cy="490854"/>
          </a:xfrm>
          <a:prstGeom prst="rect">
            <a:avLst/>
          </a:prstGeom>
        </p:spPr>
        <p:txBody>
          <a:bodyPr anchor="t" rtlCol="false" tIns="0" lIns="0" bIns="0" rIns="0">
            <a:spAutoFit/>
          </a:bodyPr>
          <a:lstStyle/>
          <a:p>
            <a:pPr algn="l" marL="0" indent="0" lvl="0">
              <a:lnSpc>
                <a:spcPts val="3920"/>
              </a:lnSpc>
              <a:spcBef>
                <a:spcPct val="0"/>
              </a:spcBef>
            </a:pPr>
          </a:p>
        </p:txBody>
      </p:sp>
      <p:sp>
        <p:nvSpPr>
          <p:cNvPr name="TextBox 8" id="8"/>
          <p:cNvSpPr txBox="true"/>
          <p:nvPr/>
        </p:nvSpPr>
        <p:spPr>
          <a:xfrm rot="0">
            <a:off x="1721198" y="2644203"/>
            <a:ext cx="7422802" cy="721996"/>
          </a:xfrm>
          <a:prstGeom prst="rect">
            <a:avLst/>
          </a:prstGeom>
        </p:spPr>
        <p:txBody>
          <a:bodyPr anchor="t" rtlCol="false" tIns="0" lIns="0" bIns="0" rIns="0">
            <a:spAutoFit/>
          </a:bodyPr>
          <a:lstStyle/>
          <a:p>
            <a:pPr algn="l" marL="0" indent="0" lvl="0">
              <a:lnSpc>
                <a:spcPts val="5879"/>
              </a:lnSpc>
              <a:spcBef>
                <a:spcPct val="0"/>
              </a:spcBef>
            </a:pPr>
            <a:r>
              <a:rPr lang="en-US" sz="4199" spc="125">
                <a:solidFill>
                  <a:srgbClr val="FFFFFF"/>
                </a:solidFill>
                <a:latin typeface="Asap"/>
                <a:ea typeface="Asap"/>
                <a:cs typeface="Asap"/>
                <a:sym typeface="Asap"/>
              </a:rPr>
              <a:t>DANH SÁCH NHÓM</a:t>
            </a:r>
          </a:p>
        </p:txBody>
      </p:sp>
      <p:sp>
        <p:nvSpPr>
          <p:cNvPr name="TextBox 9" id="9"/>
          <p:cNvSpPr txBox="true"/>
          <p:nvPr/>
        </p:nvSpPr>
        <p:spPr>
          <a:xfrm rot="0">
            <a:off x="503559" y="3757307"/>
            <a:ext cx="8640441" cy="6820733"/>
          </a:xfrm>
          <a:prstGeom prst="rect">
            <a:avLst/>
          </a:prstGeom>
        </p:spPr>
        <p:txBody>
          <a:bodyPr anchor="t" rtlCol="false" tIns="0" lIns="0" bIns="0" rIns="0">
            <a:spAutoFit/>
          </a:bodyPr>
          <a:lstStyle/>
          <a:p>
            <a:pPr algn="l">
              <a:lnSpc>
                <a:spcPts val="5374"/>
              </a:lnSpc>
            </a:pPr>
            <a:r>
              <a:rPr lang="en-US" sz="4134" spc="-82" b="true">
                <a:solidFill>
                  <a:srgbClr val="FFFFFF"/>
                </a:solidFill>
                <a:latin typeface="Asap Medium"/>
                <a:ea typeface="Asap Medium"/>
                <a:cs typeface="Asap Medium"/>
                <a:sym typeface="Asap Medium"/>
              </a:rPr>
              <a:t>Ngô Quang Thắng                2114831</a:t>
            </a:r>
          </a:p>
          <a:p>
            <a:pPr algn="l">
              <a:lnSpc>
                <a:spcPts val="5374"/>
              </a:lnSpc>
            </a:pPr>
            <a:r>
              <a:rPr lang="en-US" sz="4134" spc="-82" b="true">
                <a:solidFill>
                  <a:srgbClr val="FFFFFF"/>
                </a:solidFill>
                <a:latin typeface="Asap Medium"/>
                <a:ea typeface="Asap Medium"/>
                <a:cs typeface="Asap Medium"/>
                <a:sym typeface="Asap Medium"/>
              </a:rPr>
              <a:t>Hoàng Gia Bảo                      2112855</a:t>
            </a:r>
          </a:p>
          <a:p>
            <a:pPr algn="l">
              <a:lnSpc>
                <a:spcPts val="5374"/>
              </a:lnSpc>
            </a:pPr>
            <a:r>
              <a:rPr lang="en-US" sz="4134" spc="-82" b="true">
                <a:solidFill>
                  <a:srgbClr val="FFFFFF"/>
                </a:solidFill>
                <a:latin typeface="Asap Medium"/>
                <a:ea typeface="Asap Medium"/>
                <a:cs typeface="Asap Medium"/>
                <a:sym typeface="Asap Medium"/>
              </a:rPr>
              <a:t>Lê Đình Nghĩa                        2212220 </a:t>
            </a:r>
          </a:p>
          <a:p>
            <a:pPr algn="l">
              <a:lnSpc>
                <a:spcPts val="5374"/>
              </a:lnSpc>
            </a:pPr>
            <a:r>
              <a:rPr lang="en-US" sz="4134" spc="-82" b="true">
                <a:solidFill>
                  <a:srgbClr val="FFFFFF"/>
                </a:solidFill>
                <a:latin typeface="Asap Medium"/>
                <a:ea typeface="Asap Medium"/>
                <a:cs typeface="Asap Medium"/>
                <a:sym typeface="Asap Medium"/>
              </a:rPr>
              <a:t>Nguyễn Ngọc Thành Đạt    2111013</a:t>
            </a:r>
          </a:p>
          <a:p>
            <a:pPr algn="l">
              <a:lnSpc>
                <a:spcPts val="5374"/>
              </a:lnSpc>
            </a:pPr>
            <a:r>
              <a:rPr lang="en-US" sz="4134" spc="-82" b="true">
                <a:solidFill>
                  <a:srgbClr val="FFFFFF"/>
                </a:solidFill>
                <a:latin typeface="Asap Medium"/>
                <a:ea typeface="Asap Medium"/>
                <a:cs typeface="Asap Medium"/>
                <a:sym typeface="Asap Medium"/>
              </a:rPr>
              <a:t>Hà Thúc Thanh Phong        2212549 </a:t>
            </a:r>
          </a:p>
          <a:p>
            <a:pPr algn="l">
              <a:lnSpc>
                <a:spcPts val="5374"/>
              </a:lnSpc>
            </a:pPr>
            <a:r>
              <a:rPr lang="en-US" sz="4134" spc="-82" b="true">
                <a:solidFill>
                  <a:srgbClr val="FFFFFF"/>
                </a:solidFill>
                <a:latin typeface="Asap Medium"/>
                <a:ea typeface="Asap Medium"/>
                <a:cs typeface="Asap Medium"/>
                <a:sym typeface="Asap Medium"/>
              </a:rPr>
              <a:t>Trịnh Vũ Đức Hải -                2310886 </a:t>
            </a:r>
          </a:p>
          <a:p>
            <a:pPr algn="l">
              <a:lnSpc>
                <a:spcPts val="5374"/>
              </a:lnSpc>
            </a:pPr>
            <a:r>
              <a:rPr lang="en-US" sz="4134" spc="-82" b="true">
                <a:solidFill>
                  <a:srgbClr val="FFFFFF"/>
                </a:solidFill>
                <a:latin typeface="Asap Medium"/>
                <a:ea typeface="Asap Medium"/>
                <a:cs typeface="Asap Medium"/>
                <a:sym typeface="Asap Medium"/>
              </a:rPr>
              <a:t>Hà Đình Vinh -                       2313907 </a:t>
            </a:r>
          </a:p>
          <a:p>
            <a:pPr algn="ctr">
              <a:lnSpc>
                <a:spcPts val="5374"/>
              </a:lnSpc>
            </a:pPr>
          </a:p>
          <a:p>
            <a:pPr algn="ctr">
              <a:lnSpc>
                <a:spcPts val="5374"/>
              </a:lnSpc>
            </a:pPr>
          </a:p>
          <a:p>
            <a:pPr algn="ctr">
              <a:lnSpc>
                <a:spcPts val="5374"/>
              </a:lnSpc>
              <a:spcBef>
                <a:spcPct val="0"/>
              </a:spcBef>
            </a:pPr>
            <a:r>
              <a:rPr lang="en-US" b="true" sz="4134" spc="-82">
                <a:solidFill>
                  <a:srgbClr val="FFFFFF"/>
                </a:solidFill>
                <a:latin typeface="Asap Medium"/>
                <a:ea typeface="Asap Medium"/>
                <a:cs typeface="Asap Medium"/>
                <a:sym typeface="Asap Medium"/>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75972" y="0"/>
            <a:ext cx="17211375" cy="13842185"/>
            <a:chOff x="0" y="0"/>
            <a:chExt cx="6679670" cy="5372100"/>
          </a:xfrm>
        </p:grpSpPr>
        <p:sp>
          <p:nvSpPr>
            <p:cNvPr name="Freeform 3" id="3"/>
            <p:cNvSpPr/>
            <p:nvPr/>
          </p:nvSpPr>
          <p:spPr>
            <a:xfrm flipH="false" flipV="false" rot="0">
              <a:off x="0" y="0"/>
              <a:ext cx="6679670" cy="5372100"/>
            </a:xfrm>
            <a:custGeom>
              <a:avLst/>
              <a:gdLst/>
              <a:ahLst/>
              <a:cxnLst/>
              <a:rect r="r" b="b" t="t" l="l"/>
              <a:pathLst>
                <a:path h="5372100" w="6679670">
                  <a:moveTo>
                    <a:pt x="5129000" y="0"/>
                  </a:moveTo>
                  <a:lnTo>
                    <a:pt x="1550670" y="0"/>
                  </a:lnTo>
                  <a:lnTo>
                    <a:pt x="0" y="2686050"/>
                  </a:lnTo>
                  <a:lnTo>
                    <a:pt x="1550670" y="5372100"/>
                  </a:lnTo>
                  <a:lnTo>
                    <a:pt x="5129000" y="5372100"/>
                  </a:lnTo>
                  <a:lnTo>
                    <a:pt x="6679670" y="2686050"/>
                  </a:lnTo>
                  <a:lnTo>
                    <a:pt x="5129000" y="0"/>
                  </a:lnTo>
                  <a:close/>
                </a:path>
              </a:pathLst>
            </a:custGeom>
            <a:solidFill>
              <a:srgbClr val="A066CB"/>
            </a:solidFill>
          </p:spPr>
        </p:sp>
      </p:grpSp>
      <p:grpSp>
        <p:nvGrpSpPr>
          <p:cNvPr name="Group 4" id="4"/>
          <p:cNvGrpSpPr/>
          <p:nvPr/>
        </p:nvGrpSpPr>
        <p:grpSpPr>
          <a:xfrm rot="0">
            <a:off x="754521" y="1028700"/>
            <a:ext cx="4721451" cy="1152782"/>
            <a:chOff x="0" y="0"/>
            <a:chExt cx="6295268" cy="1537043"/>
          </a:xfrm>
        </p:grpSpPr>
        <p:sp>
          <p:nvSpPr>
            <p:cNvPr name="TextBox 5" id="5"/>
            <p:cNvSpPr txBox="true"/>
            <p:nvPr/>
          </p:nvSpPr>
          <p:spPr>
            <a:xfrm rot="0">
              <a:off x="2304558" y="23992"/>
              <a:ext cx="3990711" cy="1513051"/>
            </a:xfrm>
            <a:prstGeom prst="rect">
              <a:avLst/>
            </a:prstGeom>
          </p:spPr>
          <p:txBody>
            <a:bodyPr anchor="t" rtlCol="false" tIns="0" lIns="0" bIns="0" rIns="0">
              <a:spAutoFit/>
            </a:bodyPr>
            <a:lstStyle/>
            <a:p>
              <a:pPr algn="l">
                <a:lnSpc>
                  <a:spcPts val="4617"/>
                </a:lnSpc>
              </a:pPr>
              <a:r>
                <a:rPr lang="en-US" sz="3298" b="true">
                  <a:solidFill>
                    <a:srgbClr val="000000"/>
                  </a:solidFill>
                  <a:latin typeface="Asap Bold"/>
                  <a:ea typeface="Asap Bold"/>
                  <a:cs typeface="Asap Bold"/>
                  <a:sym typeface="Asap Bold"/>
                </a:rPr>
                <a:t>Lập trình </a:t>
              </a:r>
            </a:p>
            <a:p>
              <a:pPr algn="l">
                <a:lnSpc>
                  <a:spcPts val="4617"/>
                </a:lnSpc>
                <a:spcBef>
                  <a:spcPct val="0"/>
                </a:spcBef>
              </a:pPr>
              <a:r>
                <a:rPr lang="en-US" sz="3298" b="true">
                  <a:solidFill>
                    <a:srgbClr val="000000"/>
                  </a:solidFill>
                  <a:latin typeface="Asap Bold"/>
                  <a:ea typeface="Asap Bold"/>
                  <a:cs typeface="Asap Bold"/>
                  <a:sym typeface="Asap Bold"/>
                </a:rPr>
                <a:t>nâng cao</a:t>
              </a:r>
            </a:p>
          </p:txBody>
        </p:sp>
        <p:sp>
          <p:nvSpPr>
            <p:cNvPr name="Freeform 6" id="6"/>
            <p:cNvSpPr/>
            <p:nvPr/>
          </p:nvSpPr>
          <p:spPr>
            <a:xfrm flipH="false" flipV="false" rot="0">
              <a:off x="0" y="0"/>
              <a:ext cx="1774341" cy="1013091"/>
            </a:xfrm>
            <a:custGeom>
              <a:avLst/>
              <a:gdLst/>
              <a:ahLst/>
              <a:cxnLst/>
              <a:rect r="r" b="b" t="t" l="l"/>
              <a:pathLst>
                <a:path h="1013091" w="1774341">
                  <a:moveTo>
                    <a:pt x="0" y="0"/>
                  </a:moveTo>
                  <a:lnTo>
                    <a:pt x="1774341" y="0"/>
                  </a:lnTo>
                  <a:lnTo>
                    <a:pt x="1774341" y="1013091"/>
                  </a:lnTo>
                  <a:lnTo>
                    <a:pt x="0" y="1013091"/>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grpSp>
        <p:nvGrpSpPr>
          <p:cNvPr name="Group 7" id="7"/>
          <p:cNvGrpSpPr/>
          <p:nvPr/>
        </p:nvGrpSpPr>
        <p:grpSpPr>
          <a:xfrm rot="0">
            <a:off x="9759165" y="2098092"/>
            <a:ext cx="7500135" cy="5653913"/>
            <a:chOff x="0" y="0"/>
            <a:chExt cx="10000180" cy="7538550"/>
          </a:xfrm>
        </p:grpSpPr>
        <p:sp>
          <p:nvSpPr>
            <p:cNvPr name="TextBox 8" id="8"/>
            <p:cNvSpPr txBox="true"/>
            <p:nvPr/>
          </p:nvSpPr>
          <p:spPr>
            <a:xfrm rot="0">
              <a:off x="0" y="-47559"/>
              <a:ext cx="10000180" cy="1019887"/>
            </a:xfrm>
            <a:prstGeom prst="rect">
              <a:avLst/>
            </a:prstGeom>
          </p:spPr>
          <p:txBody>
            <a:bodyPr anchor="t" rtlCol="false" tIns="0" lIns="0" bIns="0" rIns="0">
              <a:spAutoFit/>
            </a:bodyPr>
            <a:lstStyle/>
            <a:p>
              <a:pPr algn="just" marL="0" indent="0" lvl="0">
                <a:lnSpc>
                  <a:spcPts val="6282"/>
                </a:lnSpc>
                <a:spcBef>
                  <a:spcPct val="0"/>
                </a:spcBef>
              </a:pPr>
              <a:r>
                <a:rPr lang="en-US" b="true" sz="4832" spc="-96">
                  <a:solidFill>
                    <a:srgbClr val="FFFFFF"/>
                  </a:solidFill>
                  <a:latin typeface="Asap Medium"/>
                  <a:ea typeface="Asap Medium"/>
                  <a:cs typeface="Asap Medium"/>
                  <a:sym typeface="Asap Medium"/>
                </a:rPr>
                <a:t>Nội dung bài thuyết trình</a:t>
              </a:r>
            </a:p>
          </p:txBody>
        </p:sp>
        <p:sp>
          <p:nvSpPr>
            <p:cNvPr name="TextBox 9" id="9"/>
            <p:cNvSpPr txBox="true"/>
            <p:nvPr/>
          </p:nvSpPr>
          <p:spPr>
            <a:xfrm rot="0">
              <a:off x="0" y="2605887"/>
              <a:ext cx="10000180" cy="4897203"/>
            </a:xfrm>
            <a:prstGeom prst="rect">
              <a:avLst/>
            </a:prstGeom>
          </p:spPr>
          <p:txBody>
            <a:bodyPr anchor="t" rtlCol="false" tIns="0" lIns="0" bIns="0" rIns="0">
              <a:spAutoFit/>
            </a:bodyPr>
            <a:lstStyle/>
            <a:p>
              <a:pPr algn="just" marL="902201" indent="-451100" lvl="1">
                <a:lnSpc>
                  <a:spcPts val="5850"/>
                </a:lnSpc>
                <a:buFont typeface="Arial"/>
                <a:buChar char="•"/>
              </a:pPr>
              <a:r>
                <a:rPr lang="en-US" sz="4178" u="none">
                  <a:solidFill>
                    <a:srgbClr val="FFFFFF"/>
                  </a:solidFill>
                  <a:latin typeface="Asap"/>
                  <a:ea typeface="Asap"/>
                  <a:cs typeface="Asap"/>
                  <a:sym typeface="Asap"/>
                </a:rPr>
                <a:t>Giới thiệu về dự án </a:t>
              </a:r>
            </a:p>
            <a:p>
              <a:pPr algn="just" marL="902201" indent="-451100" lvl="1">
                <a:lnSpc>
                  <a:spcPts val="5850"/>
                </a:lnSpc>
                <a:buFont typeface="Arial"/>
                <a:buChar char="•"/>
              </a:pPr>
              <a:r>
                <a:rPr lang="en-US" sz="4178" u="sng">
                  <a:solidFill>
                    <a:srgbClr val="FFFFFF"/>
                  </a:solidFill>
                  <a:latin typeface="Asap"/>
                  <a:ea typeface="Asap"/>
                  <a:cs typeface="Asap"/>
                  <a:sym typeface="Asap"/>
                </a:rPr>
                <a:t>Các công nghệ đã dùng</a:t>
              </a:r>
            </a:p>
            <a:p>
              <a:pPr algn="just" marL="902201" indent="-451100" lvl="1">
                <a:lnSpc>
                  <a:spcPts val="5850"/>
                </a:lnSpc>
                <a:buFont typeface="Arial"/>
                <a:buChar char="•"/>
              </a:pPr>
              <a:r>
                <a:rPr lang="en-US" sz="4178" u="sng">
                  <a:solidFill>
                    <a:srgbClr val="FFFFFF"/>
                  </a:solidFill>
                  <a:latin typeface="Asap"/>
                  <a:ea typeface="Asap"/>
                  <a:cs typeface="Asap"/>
                  <a:sym typeface="Asap"/>
                </a:rPr>
                <a:t>Cơ chế hoạt động của web</a:t>
              </a:r>
            </a:p>
            <a:p>
              <a:pPr algn="just" marL="902201" indent="-451100" lvl="1">
                <a:lnSpc>
                  <a:spcPts val="5850"/>
                </a:lnSpc>
                <a:buFont typeface="Arial"/>
                <a:buChar char="•"/>
              </a:pPr>
              <a:r>
                <a:rPr lang="en-US" sz="4178" u="sng">
                  <a:solidFill>
                    <a:srgbClr val="FFFFFF"/>
                  </a:solidFill>
                  <a:latin typeface="Asap"/>
                  <a:ea typeface="Asap"/>
                  <a:cs typeface="Asap"/>
                  <a:sym typeface="Asap"/>
                </a:rPr>
                <a:t>Giải thích các chức năng</a:t>
              </a:r>
            </a:p>
            <a:p>
              <a:pPr algn="just">
                <a:lnSpc>
                  <a:spcPts val="5850"/>
                </a:lnSpc>
              </a:pPr>
            </a:p>
          </p:txBody>
        </p:sp>
      </p:grpSp>
      <p:grpSp>
        <p:nvGrpSpPr>
          <p:cNvPr name="Group 10" id="10"/>
          <p:cNvGrpSpPr/>
          <p:nvPr/>
        </p:nvGrpSpPr>
        <p:grpSpPr>
          <a:xfrm rot="0">
            <a:off x="-727120" y="3441533"/>
            <a:ext cx="9273883" cy="1701967"/>
            <a:chOff x="0" y="0"/>
            <a:chExt cx="12365178" cy="2269289"/>
          </a:xfrm>
        </p:grpSpPr>
        <p:grpSp>
          <p:nvGrpSpPr>
            <p:cNvPr name="Group 11" id="11"/>
            <p:cNvGrpSpPr/>
            <p:nvPr/>
          </p:nvGrpSpPr>
          <p:grpSpPr>
            <a:xfrm rot="-10800000">
              <a:off x="0" y="0"/>
              <a:ext cx="12365178" cy="2269289"/>
              <a:chOff x="0" y="0"/>
              <a:chExt cx="29272148" cy="5372100"/>
            </a:xfrm>
          </p:grpSpPr>
          <p:sp>
            <p:nvSpPr>
              <p:cNvPr name="Freeform 12" id="12"/>
              <p:cNvSpPr/>
              <p:nvPr/>
            </p:nvSpPr>
            <p:spPr>
              <a:xfrm flipH="false" flipV="false" rot="0">
                <a:off x="0" y="0"/>
                <a:ext cx="29272148" cy="5372100"/>
              </a:xfrm>
              <a:custGeom>
                <a:avLst/>
                <a:gdLst/>
                <a:ahLst/>
                <a:cxnLst/>
                <a:rect r="r" b="b" t="t" l="l"/>
                <a:pathLst>
                  <a:path h="5372100" w="29272148">
                    <a:moveTo>
                      <a:pt x="27721477" y="0"/>
                    </a:moveTo>
                    <a:lnTo>
                      <a:pt x="1550670" y="0"/>
                    </a:lnTo>
                    <a:lnTo>
                      <a:pt x="0" y="2686050"/>
                    </a:lnTo>
                    <a:lnTo>
                      <a:pt x="1550670" y="5372100"/>
                    </a:lnTo>
                    <a:lnTo>
                      <a:pt x="27721477" y="5372100"/>
                    </a:lnTo>
                    <a:lnTo>
                      <a:pt x="29272148" y="2686050"/>
                    </a:lnTo>
                    <a:lnTo>
                      <a:pt x="27721477" y="0"/>
                    </a:lnTo>
                    <a:close/>
                  </a:path>
                </a:pathLst>
              </a:custGeom>
              <a:solidFill>
                <a:srgbClr val="1836B2"/>
              </a:solidFill>
            </p:spPr>
          </p:sp>
        </p:grpSp>
        <p:sp>
          <p:nvSpPr>
            <p:cNvPr name="TextBox 13" id="13"/>
            <p:cNvSpPr txBox="true"/>
            <p:nvPr/>
          </p:nvSpPr>
          <p:spPr>
            <a:xfrm rot="0">
              <a:off x="2967537" y="441436"/>
              <a:ext cx="7778037" cy="1462617"/>
            </a:xfrm>
            <a:prstGeom prst="rect">
              <a:avLst/>
            </a:prstGeom>
          </p:spPr>
          <p:txBody>
            <a:bodyPr anchor="t" rtlCol="false" tIns="0" lIns="0" bIns="0" rIns="0">
              <a:spAutoFit/>
            </a:bodyPr>
            <a:lstStyle/>
            <a:p>
              <a:pPr algn="l" marL="0" indent="0" lvl="0">
                <a:lnSpc>
                  <a:spcPts val="8387"/>
                </a:lnSpc>
                <a:spcBef>
                  <a:spcPct val="0"/>
                </a:spcBef>
              </a:pPr>
              <a:r>
                <a:rPr lang="en-US" b="true" sz="7625">
                  <a:solidFill>
                    <a:srgbClr val="FFFFFF"/>
                  </a:solidFill>
                  <a:latin typeface="Asap Semi-Bold"/>
                  <a:ea typeface="Asap Semi-Bold"/>
                  <a:cs typeface="Asap Semi-Bold"/>
                  <a:sym typeface="Asap Semi-Bold"/>
                </a:rPr>
                <a:t>Mục lục</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661646" y="0"/>
            <a:ext cx="10736190" cy="92970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7103" t="0" r="-37103" b="0"/>
              </a:stretch>
            </a:blipFill>
          </p:spPr>
        </p:sp>
      </p:grpSp>
      <p:sp>
        <p:nvSpPr>
          <p:cNvPr name="Freeform 4" id="4"/>
          <p:cNvSpPr/>
          <p:nvPr/>
        </p:nvSpPr>
        <p:spPr>
          <a:xfrm flipH="true" flipV="false" rot="0">
            <a:off x="12015079" y="7254021"/>
            <a:ext cx="7156403" cy="4086071"/>
          </a:xfrm>
          <a:custGeom>
            <a:avLst/>
            <a:gdLst/>
            <a:ahLst/>
            <a:cxnLst/>
            <a:rect r="r" b="b" t="t" l="l"/>
            <a:pathLst>
              <a:path h="4086071" w="7156403">
                <a:moveTo>
                  <a:pt x="7156403" y="0"/>
                </a:moveTo>
                <a:lnTo>
                  <a:pt x="0" y="0"/>
                </a:lnTo>
                <a:lnTo>
                  <a:pt x="0" y="4086071"/>
                </a:lnTo>
                <a:lnTo>
                  <a:pt x="7156403" y="4086071"/>
                </a:lnTo>
                <a:lnTo>
                  <a:pt x="7156403"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5" id="5"/>
          <p:cNvGrpSpPr/>
          <p:nvPr/>
        </p:nvGrpSpPr>
        <p:grpSpPr>
          <a:xfrm rot="0">
            <a:off x="1028700" y="1563095"/>
            <a:ext cx="9340606" cy="1994387"/>
            <a:chOff x="0" y="0"/>
            <a:chExt cx="12454141" cy="2659183"/>
          </a:xfrm>
        </p:grpSpPr>
        <p:sp>
          <p:nvSpPr>
            <p:cNvPr name="TextBox 6" id="6"/>
            <p:cNvSpPr txBox="true"/>
            <p:nvPr/>
          </p:nvSpPr>
          <p:spPr>
            <a:xfrm rot="0">
              <a:off x="0" y="-9525"/>
              <a:ext cx="12454141" cy="1609005"/>
            </a:xfrm>
            <a:prstGeom prst="rect">
              <a:avLst/>
            </a:prstGeom>
          </p:spPr>
          <p:txBody>
            <a:bodyPr anchor="t" rtlCol="false" tIns="0" lIns="0" bIns="0" rIns="0">
              <a:spAutoFit/>
            </a:bodyPr>
            <a:lstStyle/>
            <a:p>
              <a:pPr algn="l" marL="0" indent="0" lvl="0">
                <a:lnSpc>
                  <a:spcPts val="9589"/>
                </a:lnSpc>
              </a:pPr>
              <a:r>
                <a:rPr lang="en-US" b="true" sz="7925" u="none">
                  <a:solidFill>
                    <a:srgbClr val="000000"/>
                  </a:solidFill>
                  <a:latin typeface="Asap Semi-Bold"/>
                  <a:ea typeface="Asap Semi-Bold"/>
                  <a:cs typeface="Asap Semi-Bold"/>
                  <a:sym typeface="Asap Semi-Bold"/>
                </a:rPr>
                <a:t>Giới thiệu về Dự án</a:t>
              </a:r>
            </a:p>
          </p:txBody>
        </p:sp>
        <p:sp>
          <p:nvSpPr>
            <p:cNvPr name="TextBox 7" id="7"/>
            <p:cNvSpPr txBox="true"/>
            <p:nvPr/>
          </p:nvSpPr>
          <p:spPr>
            <a:xfrm rot="0">
              <a:off x="0" y="2011483"/>
              <a:ext cx="12454141" cy="647699"/>
            </a:xfrm>
            <a:prstGeom prst="rect">
              <a:avLst/>
            </a:prstGeom>
          </p:spPr>
          <p:txBody>
            <a:bodyPr anchor="t" rtlCol="false" tIns="0" lIns="0" bIns="0" rIns="0">
              <a:spAutoFit/>
            </a:bodyPr>
            <a:lstStyle/>
            <a:p>
              <a:pPr algn="l" marL="0" indent="0" lvl="0">
                <a:lnSpc>
                  <a:spcPts val="3900"/>
                </a:lnSpc>
                <a:spcBef>
                  <a:spcPct val="0"/>
                </a:spcBef>
              </a:pPr>
            </a:p>
          </p:txBody>
        </p:sp>
      </p:grpSp>
      <p:sp>
        <p:nvSpPr>
          <p:cNvPr name="TextBox 8" id="8"/>
          <p:cNvSpPr txBox="true"/>
          <p:nvPr/>
        </p:nvSpPr>
        <p:spPr>
          <a:xfrm rot="0">
            <a:off x="1028700" y="3772533"/>
            <a:ext cx="6178768" cy="4461510"/>
          </a:xfrm>
          <a:prstGeom prst="rect">
            <a:avLst/>
          </a:prstGeom>
        </p:spPr>
        <p:txBody>
          <a:bodyPr anchor="t" rtlCol="false" tIns="0" lIns="0" bIns="0" rIns="0">
            <a:spAutoFit/>
          </a:bodyPr>
          <a:lstStyle/>
          <a:p>
            <a:pPr algn="just" marL="0" indent="0" lvl="0">
              <a:lnSpc>
                <a:spcPts val="5040"/>
              </a:lnSpc>
              <a:spcBef>
                <a:spcPct val="0"/>
              </a:spcBef>
            </a:pPr>
            <a:r>
              <a:rPr lang="en-US" sz="3600">
                <a:solidFill>
                  <a:srgbClr val="000000"/>
                </a:solidFill>
                <a:latin typeface="Asap"/>
                <a:ea typeface="Asap"/>
                <a:cs typeface="Asap"/>
                <a:sym typeface="Asap"/>
              </a:rPr>
              <a:t>Dự án trang web kiểm tra, sao kê các tài khoản từ thiện, nhằm giúp người dùng có thể kiểm tra số tiền từ thiện của từng cá nhân, tổ chức một cách nhanh chóng, hiệu quả, đơn giản nhất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661646" y="0"/>
            <a:ext cx="10736190" cy="92970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7103" t="0" r="-37103" b="0"/>
              </a:stretch>
            </a:blipFill>
          </p:spPr>
        </p:sp>
      </p:grpSp>
      <p:sp>
        <p:nvSpPr>
          <p:cNvPr name="Freeform 4" id="4"/>
          <p:cNvSpPr/>
          <p:nvPr/>
        </p:nvSpPr>
        <p:spPr>
          <a:xfrm flipH="true" flipV="false" rot="0">
            <a:off x="12015079" y="7254021"/>
            <a:ext cx="7156403" cy="4086071"/>
          </a:xfrm>
          <a:custGeom>
            <a:avLst/>
            <a:gdLst/>
            <a:ahLst/>
            <a:cxnLst/>
            <a:rect r="r" b="b" t="t" l="l"/>
            <a:pathLst>
              <a:path h="4086071" w="7156403">
                <a:moveTo>
                  <a:pt x="7156403" y="0"/>
                </a:moveTo>
                <a:lnTo>
                  <a:pt x="0" y="0"/>
                </a:lnTo>
                <a:lnTo>
                  <a:pt x="0" y="4086071"/>
                </a:lnTo>
                <a:lnTo>
                  <a:pt x="7156403" y="4086071"/>
                </a:lnTo>
                <a:lnTo>
                  <a:pt x="7156403"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5" id="5"/>
          <p:cNvGrpSpPr/>
          <p:nvPr/>
        </p:nvGrpSpPr>
        <p:grpSpPr>
          <a:xfrm rot="0">
            <a:off x="1028700" y="1028700"/>
            <a:ext cx="9340606" cy="2198635"/>
            <a:chOff x="0" y="0"/>
            <a:chExt cx="12454141" cy="2931513"/>
          </a:xfrm>
        </p:grpSpPr>
        <p:sp>
          <p:nvSpPr>
            <p:cNvPr name="TextBox 6" id="6"/>
            <p:cNvSpPr txBox="true"/>
            <p:nvPr/>
          </p:nvSpPr>
          <p:spPr>
            <a:xfrm rot="0">
              <a:off x="0" y="-19050"/>
              <a:ext cx="12454141" cy="1890861"/>
            </a:xfrm>
            <a:prstGeom prst="rect">
              <a:avLst/>
            </a:prstGeom>
          </p:spPr>
          <p:txBody>
            <a:bodyPr anchor="t" rtlCol="false" tIns="0" lIns="0" bIns="0" rIns="0">
              <a:spAutoFit/>
            </a:bodyPr>
            <a:lstStyle/>
            <a:p>
              <a:pPr algn="l" marL="0" indent="0" lvl="0">
                <a:lnSpc>
                  <a:spcPts val="5565"/>
                </a:lnSpc>
              </a:pPr>
              <a:r>
                <a:rPr lang="en-US" b="true" sz="4599" u="none">
                  <a:solidFill>
                    <a:srgbClr val="000000"/>
                  </a:solidFill>
                  <a:latin typeface="Asap Semi-Bold"/>
                  <a:ea typeface="Asap Semi-Bold"/>
                  <a:cs typeface="Asap Semi-Bold"/>
                  <a:sym typeface="Asap Semi-Bold"/>
                </a:rPr>
                <a:t>Giới thiệu về công nghệ đã dùng - Next.js</a:t>
              </a:r>
            </a:p>
          </p:txBody>
        </p:sp>
        <p:sp>
          <p:nvSpPr>
            <p:cNvPr name="TextBox 7" id="7"/>
            <p:cNvSpPr txBox="true"/>
            <p:nvPr/>
          </p:nvSpPr>
          <p:spPr>
            <a:xfrm rot="0">
              <a:off x="0" y="2283814"/>
              <a:ext cx="12454141" cy="647699"/>
            </a:xfrm>
            <a:prstGeom prst="rect">
              <a:avLst/>
            </a:prstGeom>
          </p:spPr>
          <p:txBody>
            <a:bodyPr anchor="t" rtlCol="false" tIns="0" lIns="0" bIns="0" rIns="0">
              <a:spAutoFit/>
            </a:bodyPr>
            <a:lstStyle/>
            <a:p>
              <a:pPr algn="l" marL="0" indent="0" lvl="0">
                <a:lnSpc>
                  <a:spcPts val="3900"/>
                </a:lnSpc>
                <a:spcBef>
                  <a:spcPct val="0"/>
                </a:spcBef>
              </a:pPr>
            </a:p>
          </p:txBody>
        </p:sp>
      </p:grpSp>
      <p:sp>
        <p:nvSpPr>
          <p:cNvPr name="TextBox 8" id="8"/>
          <p:cNvSpPr txBox="true"/>
          <p:nvPr/>
        </p:nvSpPr>
        <p:spPr>
          <a:xfrm rot="0">
            <a:off x="1028700" y="2739718"/>
            <a:ext cx="9941800" cy="1908810"/>
          </a:xfrm>
          <a:prstGeom prst="rect">
            <a:avLst/>
          </a:prstGeom>
        </p:spPr>
        <p:txBody>
          <a:bodyPr anchor="t" rtlCol="false" tIns="0" lIns="0" bIns="0" rIns="0">
            <a:spAutoFit/>
          </a:bodyPr>
          <a:lstStyle/>
          <a:p>
            <a:pPr algn="just" marL="777240" indent="-388620" lvl="1">
              <a:lnSpc>
                <a:spcPts val="5040"/>
              </a:lnSpc>
              <a:spcBef>
                <a:spcPct val="0"/>
              </a:spcBef>
              <a:buFont typeface="Arial"/>
              <a:buChar char="•"/>
            </a:pPr>
            <a:r>
              <a:rPr lang="en-US" sz="3600">
                <a:solidFill>
                  <a:srgbClr val="000000"/>
                </a:solidFill>
                <a:latin typeface="Asap"/>
                <a:ea typeface="Asap"/>
                <a:cs typeface="Asap"/>
                <a:sym typeface="Asap"/>
              </a:rPr>
              <a:t>Next.js là một framework mạnh mẽ cho việc xây dựng một trang web full-stack bằng cách sử dụng thư viện React làm trung tâm. </a:t>
            </a:r>
          </a:p>
        </p:txBody>
      </p:sp>
      <p:sp>
        <p:nvSpPr>
          <p:cNvPr name="TextBox 9" id="9"/>
          <p:cNvSpPr txBox="true"/>
          <p:nvPr/>
        </p:nvSpPr>
        <p:spPr>
          <a:xfrm rot="0">
            <a:off x="1028700" y="4835547"/>
            <a:ext cx="9941800" cy="4461510"/>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Asap"/>
                <a:ea typeface="Asap"/>
                <a:cs typeface="Asap"/>
                <a:sym typeface="Asap"/>
              </a:rPr>
              <a:t>Một vài features nổi bật của Next.js :</a:t>
            </a:r>
          </a:p>
          <a:p>
            <a:pPr algn="just">
              <a:lnSpc>
                <a:spcPts val="5040"/>
              </a:lnSpc>
            </a:pPr>
            <a:r>
              <a:rPr lang="en-US" sz="3600">
                <a:solidFill>
                  <a:srgbClr val="000000"/>
                </a:solidFill>
                <a:latin typeface="Asap"/>
                <a:ea typeface="Asap"/>
                <a:cs typeface="Asap"/>
                <a:sym typeface="Asap"/>
              </a:rPr>
              <a:t>+ Routing</a:t>
            </a:r>
          </a:p>
          <a:p>
            <a:pPr algn="just">
              <a:lnSpc>
                <a:spcPts val="5040"/>
              </a:lnSpc>
            </a:pPr>
            <a:r>
              <a:rPr lang="en-US" sz="3600">
                <a:solidFill>
                  <a:srgbClr val="000000"/>
                </a:solidFill>
                <a:latin typeface="Asap"/>
                <a:ea typeface="Asap"/>
                <a:cs typeface="Asap"/>
                <a:sym typeface="Asap"/>
              </a:rPr>
              <a:t>+ Rendering</a:t>
            </a:r>
          </a:p>
          <a:p>
            <a:pPr algn="just">
              <a:lnSpc>
                <a:spcPts val="5040"/>
              </a:lnSpc>
            </a:pPr>
            <a:r>
              <a:rPr lang="en-US" sz="3600">
                <a:solidFill>
                  <a:srgbClr val="000000"/>
                </a:solidFill>
                <a:latin typeface="Asap"/>
                <a:ea typeface="Asap"/>
                <a:cs typeface="Asap"/>
                <a:sym typeface="Asap"/>
              </a:rPr>
              <a:t>+ Data fetching</a:t>
            </a:r>
          </a:p>
          <a:p>
            <a:pPr algn="just">
              <a:lnSpc>
                <a:spcPts val="5040"/>
              </a:lnSpc>
            </a:pPr>
            <a:r>
              <a:rPr lang="en-US" sz="3600">
                <a:solidFill>
                  <a:srgbClr val="000000"/>
                </a:solidFill>
                <a:latin typeface="Asap"/>
                <a:ea typeface="Asap"/>
                <a:cs typeface="Asap"/>
                <a:sym typeface="Asap"/>
              </a:rPr>
              <a:t>+ Styling</a:t>
            </a:r>
          </a:p>
          <a:p>
            <a:pPr algn="just">
              <a:lnSpc>
                <a:spcPts val="5040"/>
              </a:lnSpc>
            </a:pPr>
            <a:r>
              <a:rPr lang="en-US" sz="3600">
                <a:solidFill>
                  <a:srgbClr val="000000"/>
                </a:solidFill>
                <a:latin typeface="Asap"/>
                <a:ea typeface="Asap"/>
                <a:cs typeface="Asap"/>
                <a:sym typeface="Asap"/>
              </a:rPr>
              <a:t>+ Optimization</a:t>
            </a:r>
          </a:p>
          <a:p>
            <a:pPr algn="just">
              <a:lnSpc>
                <a:spcPts val="5040"/>
              </a:lnSpc>
              <a:spcBef>
                <a:spcPct val="0"/>
              </a:spcBef>
            </a:pPr>
            <a:r>
              <a:rPr lang="en-US" sz="3600">
                <a:solidFill>
                  <a:srgbClr val="000000"/>
                </a:solidFill>
                <a:latin typeface="Asap"/>
                <a:ea typeface="Asap"/>
                <a:cs typeface="Asap"/>
                <a:sym typeface="Asap"/>
              </a:rPr>
              <a:t>+ Typescript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661646" y="0"/>
            <a:ext cx="10736190" cy="92970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7103" t="0" r="-37103" b="0"/>
              </a:stretch>
            </a:blipFill>
          </p:spPr>
        </p:sp>
      </p:grpSp>
      <p:sp>
        <p:nvSpPr>
          <p:cNvPr name="Freeform 4" id="4"/>
          <p:cNvSpPr/>
          <p:nvPr/>
        </p:nvSpPr>
        <p:spPr>
          <a:xfrm flipH="true" flipV="false" rot="0">
            <a:off x="12015079" y="7254021"/>
            <a:ext cx="7156403" cy="4086071"/>
          </a:xfrm>
          <a:custGeom>
            <a:avLst/>
            <a:gdLst/>
            <a:ahLst/>
            <a:cxnLst/>
            <a:rect r="r" b="b" t="t" l="l"/>
            <a:pathLst>
              <a:path h="4086071" w="7156403">
                <a:moveTo>
                  <a:pt x="7156403" y="0"/>
                </a:moveTo>
                <a:lnTo>
                  <a:pt x="0" y="0"/>
                </a:lnTo>
                <a:lnTo>
                  <a:pt x="0" y="4086071"/>
                </a:lnTo>
                <a:lnTo>
                  <a:pt x="7156403" y="4086071"/>
                </a:lnTo>
                <a:lnTo>
                  <a:pt x="7156403"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5" id="5"/>
          <p:cNvGrpSpPr/>
          <p:nvPr/>
        </p:nvGrpSpPr>
        <p:grpSpPr>
          <a:xfrm rot="0">
            <a:off x="1028700" y="160308"/>
            <a:ext cx="9340606" cy="2198635"/>
            <a:chOff x="0" y="0"/>
            <a:chExt cx="12454141" cy="2931513"/>
          </a:xfrm>
        </p:grpSpPr>
        <p:sp>
          <p:nvSpPr>
            <p:cNvPr name="TextBox 6" id="6"/>
            <p:cNvSpPr txBox="true"/>
            <p:nvPr/>
          </p:nvSpPr>
          <p:spPr>
            <a:xfrm rot="0">
              <a:off x="0" y="-19050"/>
              <a:ext cx="12454141" cy="1890861"/>
            </a:xfrm>
            <a:prstGeom prst="rect">
              <a:avLst/>
            </a:prstGeom>
          </p:spPr>
          <p:txBody>
            <a:bodyPr anchor="t" rtlCol="false" tIns="0" lIns="0" bIns="0" rIns="0">
              <a:spAutoFit/>
            </a:bodyPr>
            <a:lstStyle/>
            <a:p>
              <a:pPr algn="l" marL="0" indent="0" lvl="0">
                <a:lnSpc>
                  <a:spcPts val="5565"/>
                </a:lnSpc>
              </a:pPr>
              <a:r>
                <a:rPr lang="en-US" b="true" sz="4599">
                  <a:solidFill>
                    <a:srgbClr val="000000"/>
                  </a:solidFill>
                  <a:latin typeface="Asap Semi-Bold"/>
                  <a:ea typeface="Asap Semi-Bold"/>
                  <a:cs typeface="Asap Semi-Bold"/>
                  <a:sym typeface="Asap Semi-Bold"/>
                </a:rPr>
                <a:t>Giới thiệu về cấu trúc thư mục của Next.js</a:t>
              </a:r>
            </a:p>
          </p:txBody>
        </p:sp>
        <p:sp>
          <p:nvSpPr>
            <p:cNvPr name="TextBox 7" id="7"/>
            <p:cNvSpPr txBox="true"/>
            <p:nvPr/>
          </p:nvSpPr>
          <p:spPr>
            <a:xfrm rot="0">
              <a:off x="0" y="2283814"/>
              <a:ext cx="12454141" cy="647699"/>
            </a:xfrm>
            <a:prstGeom prst="rect">
              <a:avLst/>
            </a:prstGeom>
          </p:spPr>
          <p:txBody>
            <a:bodyPr anchor="t" rtlCol="false" tIns="0" lIns="0" bIns="0" rIns="0">
              <a:spAutoFit/>
            </a:bodyPr>
            <a:lstStyle/>
            <a:p>
              <a:pPr algn="l" marL="0" indent="0" lvl="0">
                <a:lnSpc>
                  <a:spcPts val="3900"/>
                </a:lnSpc>
                <a:spcBef>
                  <a:spcPct val="0"/>
                </a:spcBef>
              </a:pPr>
            </a:p>
          </p:txBody>
        </p:sp>
      </p:grpSp>
      <p:sp>
        <p:nvSpPr>
          <p:cNvPr name="TextBox 8" id="8"/>
          <p:cNvSpPr txBox="true"/>
          <p:nvPr/>
        </p:nvSpPr>
        <p:spPr>
          <a:xfrm rot="0">
            <a:off x="1028700" y="1706293"/>
            <a:ext cx="9875001" cy="2546985"/>
          </a:xfrm>
          <a:prstGeom prst="rect">
            <a:avLst/>
          </a:prstGeom>
        </p:spPr>
        <p:txBody>
          <a:bodyPr anchor="t" rtlCol="false" tIns="0" lIns="0" bIns="0" rIns="0">
            <a:spAutoFit/>
          </a:bodyPr>
          <a:lstStyle/>
          <a:p>
            <a:pPr algn="just" marL="777240" indent="-388620" lvl="1">
              <a:lnSpc>
                <a:spcPts val="5040"/>
              </a:lnSpc>
              <a:spcBef>
                <a:spcPct val="0"/>
              </a:spcBef>
              <a:buFont typeface="Arial"/>
              <a:buChar char="•"/>
            </a:pPr>
            <a:r>
              <a:rPr lang="en-US" sz="3600">
                <a:solidFill>
                  <a:srgbClr val="000000"/>
                </a:solidFill>
                <a:latin typeface="Asap"/>
                <a:ea typeface="Asap"/>
                <a:cs typeface="Asap"/>
                <a:sym typeface="Asap"/>
              </a:rPr>
              <a:t>pages : Thư mục này chứa những thành phần ( components) React dùng để định nghĩa các route. Các file trong thư mục này sẽ tự động chuyển thành các route</a:t>
            </a:r>
          </a:p>
        </p:txBody>
      </p:sp>
      <p:sp>
        <p:nvSpPr>
          <p:cNvPr name="TextBox 9" id="9"/>
          <p:cNvSpPr txBox="true"/>
          <p:nvPr/>
        </p:nvSpPr>
        <p:spPr>
          <a:xfrm rot="0">
            <a:off x="1028700" y="4562803"/>
            <a:ext cx="9875001" cy="1908810"/>
          </a:xfrm>
          <a:prstGeom prst="rect">
            <a:avLst/>
          </a:prstGeom>
        </p:spPr>
        <p:txBody>
          <a:bodyPr anchor="t" rtlCol="false" tIns="0" lIns="0" bIns="0" rIns="0">
            <a:spAutoFit/>
          </a:bodyPr>
          <a:lstStyle/>
          <a:p>
            <a:pPr algn="just" marL="777240" indent="-388620" lvl="1">
              <a:lnSpc>
                <a:spcPts val="5040"/>
              </a:lnSpc>
              <a:spcBef>
                <a:spcPct val="0"/>
              </a:spcBef>
              <a:buFont typeface="Arial"/>
              <a:buChar char="•"/>
            </a:pPr>
            <a:r>
              <a:rPr lang="en-US" sz="3600">
                <a:solidFill>
                  <a:srgbClr val="000000"/>
                </a:solidFill>
                <a:latin typeface="Asap"/>
                <a:ea typeface="Asap"/>
                <a:cs typeface="Asap"/>
                <a:sym typeface="Asap"/>
              </a:rPr>
              <a:t>public : Thư mục này dùng để lưu các tài nguyên như ảnh, phông chữ, .. mà chúng ta muốn trình bày ra ở trang web.</a:t>
            </a:r>
          </a:p>
        </p:txBody>
      </p:sp>
      <p:sp>
        <p:nvSpPr>
          <p:cNvPr name="TextBox 10" id="10"/>
          <p:cNvSpPr txBox="true"/>
          <p:nvPr/>
        </p:nvSpPr>
        <p:spPr>
          <a:xfrm rot="0">
            <a:off x="1028700" y="6776413"/>
            <a:ext cx="9875001" cy="3185160"/>
          </a:xfrm>
          <a:prstGeom prst="rect">
            <a:avLst/>
          </a:prstGeom>
        </p:spPr>
        <p:txBody>
          <a:bodyPr anchor="t" rtlCol="false" tIns="0" lIns="0" bIns="0" rIns="0">
            <a:spAutoFit/>
          </a:bodyPr>
          <a:lstStyle/>
          <a:p>
            <a:pPr algn="just" marL="777240" indent="-388620" lvl="1">
              <a:lnSpc>
                <a:spcPts val="5040"/>
              </a:lnSpc>
              <a:spcBef>
                <a:spcPct val="0"/>
              </a:spcBef>
              <a:buFont typeface="Arial"/>
              <a:buChar char="•"/>
            </a:pPr>
            <a:r>
              <a:rPr lang="en-US" sz="3600">
                <a:solidFill>
                  <a:srgbClr val="000000"/>
                </a:solidFill>
                <a:latin typeface="Asap"/>
                <a:ea typeface="Asap"/>
                <a:cs typeface="Asap"/>
                <a:sym typeface="Asap"/>
              </a:rPr>
              <a:t>components : Thư mục này dùng để lưu trữ các thành phần React mà có thể dùng ở những trang ( pages ) khác nhau của project. Giúp việc sử dụng code được hiệu quả và nhanh chóng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28628" y="1241516"/>
            <a:ext cx="7630744" cy="8836255"/>
          </a:xfrm>
          <a:custGeom>
            <a:avLst/>
            <a:gdLst/>
            <a:ahLst/>
            <a:cxnLst/>
            <a:rect r="r" b="b" t="t" l="l"/>
            <a:pathLst>
              <a:path h="8836255" w="7630744">
                <a:moveTo>
                  <a:pt x="0" y="0"/>
                </a:moveTo>
                <a:lnTo>
                  <a:pt x="7630744" y="0"/>
                </a:lnTo>
                <a:lnTo>
                  <a:pt x="7630744" y="8836256"/>
                </a:lnTo>
                <a:lnTo>
                  <a:pt x="0" y="8836256"/>
                </a:lnTo>
                <a:lnTo>
                  <a:pt x="0" y="0"/>
                </a:lnTo>
                <a:close/>
              </a:path>
            </a:pathLst>
          </a:custGeom>
          <a:blipFill>
            <a:blip r:embed="rId2"/>
            <a:stretch>
              <a:fillRect l="0" t="-1814" r="0" b="-1814"/>
            </a:stretch>
          </a:blipFill>
        </p:spPr>
      </p:sp>
      <p:grpSp>
        <p:nvGrpSpPr>
          <p:cNvPr name="Group 3" id="3"/>
          <p:cNvGrpSpPr/>
          <p:nvPr/>
        </p:nvGrpSpPr>
        <p:grpSpPr>
          <a:xfrm rot="0">
            <a:off x="1884484" y="281808"/>
            <a:ext cx="15241217" cy="1493785"/>
            <a:chOff x="0" y="0"/>
            <a:chExt cx="20321623" cy="1991713"/>
          </a:xfrm>
        </p:grpSpPr>
        <p:sp>
          <p:nvSpPr>
            <p:cNvPr name="TextBox 4" id="4"/>
            <p:cNvSpPr txBox="true"/>
            <p:nvPr/>
          </p:nvSpPr>
          <p:spPr>
            <a:xfrm rot="0">
              <a:off x="0" y="-19050"/>
              <a:ext cx="20321623" cy="951061"/>
            </a:xfrm>
            <a:prstGeom prst="rect">
              <a:avLst/>
            </a:prstGeom>
          </p:spPr>
          <p:txBody>
            <a:bodyPr anchor="t" rtlCol="false" tIns="0" lIns="0" bIns="0" rIns="0">
              <a:spAutoFit/>
            </a:bodyPr>
            <a:lstStyle/>
            <a:p>
              <a:pPr algn="ctr" marL="0" indent="0" lvl="0">
                <a:lnSpc>
                  <a:spcPts val="5565"/>
                </a:lnSpc>
              </a:pPr>
              <a:r>
                <a:rPr lang="en-US" b="true" sz="4599">
                  <a:solidFill>
                    <a:srgbClr val="000000"/>
                  </a:solidFill>
                  <a:latin typeface="Asap Semi-Bold"/>
                  <a:ea typeface="Asap Semi-Bold"/>
                  <a:cs typeface="Asap Semi-Bold"/>
                  <a:sym typeface="Asap Semi-Bold"/>
                </a:rPr>
                <a:t>Cấu trúc thư mục thường thấy của một dự án Next.js</a:t>
              </a:r>
            </a:p>
          </p:txBody>
        </p:sp>
        <p:sp>
          <p:nvSpPr>
            <p:cNvPr name="TextBox 5" id="5"/>
            <p:cNvSpPr txBox="true"/>
            <p:nvPr/>
          </p:nvSpPr>
          <p:spPr>
            <a:xfrm rot="0">
              <a:off x="0" y="1344014"/>
              <a:ext cx="20321623" cy="647699"/>
            </a:xfrm>
            <a:prstGeom prst="rect">
              <a:avLst/>
            </a:prstGeom>
          </p:spPr>
          <p:txBody>
            <a:bodyPr anchor="t" rtlCol="false" tIns="0" lIns="0" bIns="0" rIns="0">
              <a:spAutoFit/>
            </a:bodyPr>
            <a:lstStyle/>
            <a:p>
              <a:pPr algn="l" marL="0" indent="0" lvl="0">
                <a:lnSpc>
                  <a:spcPts val="3900"/>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5491446" cy="10287000"/>
          </a:xfrm>
          <a:custGeom>
            <a:avLst/>
            <a:gdLst/>
            <a:ahLst/>
            <a:cxnLst/>
            <a:rect r="r" b="b" t="t" l="l"/>
            <a:pathLst>
              <a:path h="10287000" w="5491446">
                <a:moveTo>
                  <a:pt x="0" y="0"/>
                </a:moveTo>
                <a:lnTo>
                  <a:pt x="5491446" y="0"/>
                </a:lnTo>
                <a:lnTo>
                  <a:pt x="5491446" y="10287000"/>
                </a:lnTo>
                <a:lnTo>
                  <a:pt x="0" y="10287000"/>
                </a:lnTo>
                <a:lnTo>
                  <a:pt x="0" y="0"/>
                </a:lnTo>
                <a:close/>
              </a:path>
            </a:pathLst>
          </a:custGeom>
          <a:blipFill>
            <a:blip r:embed="rId2"/>
            <a:stretch>
              <a:fillRect l="-90495" t="0" r="-90495" b="0"/>
            </a:stretch>
          </a:blipFill>
        </p:spPr>
      </p:sp>
      <p:sp>
        <p:nvSpPr>
          <p:cNvPr name="TextBox 3" id="3"/>
          <p:cNvSpPr txBox="true"/>
          <p:nvPr/>
        </p:nvSpPr>
        <p:spPr>
          <a:xfrm rot="0">
            <a:off x="6504051" y="1185327"/>
            <a:ext cx="9625206" cy="22437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Cơ chế hoạt động, giải thích tính năng</a:t>
            </a:r>
          </a:p>
        </p:txBody>
      </p:sp>
      <p:sp>
        <p:nvSpPr>
          <p:cNvPr name="TextBox 4" id="4"/>
          <p:cNvSpPr txBox="true"/>
          <p:nvPr/>
        </p:nvSpPr>
        <p:spPr>
          <a:xfrm rot="0">
            <a:off x="12937888" y="6402105"/>
            <a:ext cx="3776642" cy="400050"/>
          </a:xfrm>
          <a:prstGeom prst="rect">
            <a:avLst/>
          </a:prstGeom>
        </p:spPr>
        <p:txBody>
          <a:bodyPr anchor="t" rtlCol="false" tIns="0" lIns="0" bIns="0" rIns="0">
            <a:spAutoFit/>
          </a:bodyPr>
          <a:lstStyle/>
          <a:p>
            <a:pPr algn="ctr" marL="0" indent="0" lvl="0">
              <a:lnSpc>
                <a:spcPts val="3120"/>
              </a:lnSpc>
              <a:spcBef>
                <a:spcPct val="0"/>
              </a:spcBef>
            </a:pPr>
            <a:r>
              <a:rPr lang="en-US" b="true" sz="2600" spc="78" u="none">
                <a:solidFill>
                  <a:srgbClr val="FFFFFF"/>
                </a:solidFill>
                <a:latin typeface="Asap Semi-Bold"/>
                <a:ea typeface="Asap Semi-Bold"/>
                <a:cs typeface="Asap Semi-Bold"/>
                <a:sym typeface="Asap Semi-Bold"/>
              </a:rPr>
              <a:t>Mục tiêu dài hạn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0989" y="3453976"/>
            <a:ext cx="762821" cy="3005845"/>
            <a:chOff x="0" y="0"/>
            <a:chExt cx="1017095" cy="4007793"/>
          </a:xfrm>
        </p:grpSpPr>
        <p:sp>
          <p:nvSpPr>
            <p:cNvPr name="Freeform 3" id="3"/>
            <p:cNvSpPr/>
            <p:nvPr/>
          </p:nvSpPr>
          <p:spPr>
            <a:xfrm flipH="false" flipV="false" rot="0">
              <a:off x="0" y="0"/>
              <a:ext cx="1017095" cy="2969619"/>
            </a:xfrm>
            <a:custGeom>
              <a:avLst/>
              <a:gdLst/>
              <a:ahLst/>
              <a:cxnLst/>
              <a:rect r="r" b="b" t="t" l="l"/>
              <a:pathLst>
                <a:path h="2969619" w="1017095">
                  <a:moveTo>
                    <a:pt x="0" y="0"/>
                  </a:moveTo>
                  <a:lnTo>
                    <a:pt x="1017095" y="0"/>
                  </a:lnTo>
                  <a:lnTo>
                    <a:pt x="1017095" y="2969619"/>
                  </a:lnTo>
                  <a:lnTo>
                    <a:pt x="0" y="2969619"/>
                  </a:lnTo>
                  <a:lnTo>
                    <a:pt x="0" y="0"/>
                  </a:lnTo>
                  <a:close/>
                </a:path>
              </a:pathLst>
            </a:custGeom>
            <a:blipFill>
              <a:blip r:embed="rId2"/>
              <a:stretch>
                <a:fillRect l="0" t="0" r="0" b="0"/>
              </a:stretch>
            </a:blipFill>
          </p:spPr>
        </p:sp>
        <p:sp>
          <p:nvSpPr>
            <p:cNvPr name="TextBox 4" id="4"/>
            <p:cNvSpPr txBox="true"/>
            <p:nvPr/>
          </p:nvSpPr>
          <p:spPr>
            <a:xfrm rot="0">
              <a:off x="0" y="3360093"/>
              <a:ext cx="990600"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User</a:t>
              </a:r>
            </a:p>
          </p:txBody>
        </p:sp>
      </p:grpSp>
      <p:grpSp>
        <p:nvGrpSpPr>
          <p:cNvPr name="Group 5" id="5"/>
          <p:cNvGrpSpPr/>
          <p:nvPr/>
        </p:nvGrpSpPr>
        <p:grpSpPr>
          <a:xfrm rot="0">
            <a:off x="6959395" y="3192139"/>
            <a:ext cx="3324102" cy="3560513"/>
            <a:chOff x="0" y="0"/>
            <a:chExt cx="4432135" cy="4747350"/>
          </a:xfrm>
        </p:grpSpPr>
        <p:sp>
          <p:nvSpPr>
            <p:cNvPr name="Freeform 6" id="6"/>
            <p:cNvSpPr/>
            <p:nvPr/>
          </p:nvSpPr>
          <p:spPr>
            <a:xfrm flipH="false" flipV="false" rot="0">
              <a:off x="0" y="0"/>
              <a:ext cx="4432135" cy="3667851"/>
            </a:xfrm>
            <a:custGeom>
              <a:avLst/>
              <a:gdLst/>
              <a:ahLst/>
              <a:cxnLst/>
              <a:rect r="r" b="b" t="t" l="l"/>
              <a:pathLst>
                <a:path h="3667851" w="4432135">
                  <a:moveTo>
                    <a:pt x="0" y="0"/>
                  </a:moveTo>
                  <a:lnTo>
                    <a:pt x="4432135" y="0"/>
                  </a:lnTo>
                  <a:lnTo>
                    <a:pt x="4432135" y="3667851"/>
                  </a:lnTo>
                  <a:lnTo>
                    <a:pt x="0" y="36678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37139" y="4099651"/>
              <a:ext cx="2451100"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Web Server</a:t>
              </a:r>
            </a:p>
          </p:txBody>
        </p:sp>
      </p:grpSp>
      <p:grpSp>
        <p:nvGrpSpPr>
          <p:cNvPr name="Group 8" id="8"/>
          <p:cNvGrpSpPr/>
          <p:nvPr/>
        </p:nvGrpSpPr>
        <p:grpSpPr>
          <a:xfrm rot="0">
            <a:off x="2939369" y="2637463"/>
            <a:ext cx="2810351" cy="4244844"/>
            <a:chOff x="0" y="0"/>
            <a:chExt cx="3747135" cy="5659792"/>
          </a:xfrm>
        </p:grpSpPr>
        <p:sp>
          <p:nvSpPr>
            <p:cNvPr name="Freeform 9" id="9"/>
            <p:cNvSpPr/>
            <p:nvPr/>
          </p:nvSpPr>
          <p:spPr>
            <a:xfrm flipH="false" flipV="false" rot="1784805">
              <a:off x="451030" y="590780"/>
              <a:ext cx="2954982" cy="2159823"/>
            </a:xfrm>
            <a:custGeom>
              <a:avLst/>
              <a:gdLst/>
              <a:ahLst/>
              <a:cxnLst/>
              <a:rect r="r" b="b" t="t" l="l"/>
              <a:pathLst>
                <a:path h="2159823" w="2954982">
                  <a:moveTo>
                    <a:pt x="0" y="0"/>
                  </a:moveTo>
                  <a:lnTo>
                    <a:pt x="2954982" y="0"/>
                  </a:lnTo>
                  <a:lnTo>
                    <a:pt x="2954982" y="2159823"/>
                  </a:lnTo>
                  <a:lnTo>
                    <a:pt x="0" y="2159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9197302">
              <a:off x="325978" y="2965675"/>
              <a:ext cx="2939064" cy="2148189"/>
            </a:xfrm>
            <a:custGeom>
              <a:avLst/>
              <a:gdLst/>
              <a:ahLst/>
              <a:cxnLst/>
              <a:rect r="r" b="b" t="t" l="l"/>
              <a:pathLst>
                <a:path h="2148189" w="2939064">
                  <a:moveTo>
                    <a:pt x="0" y="0"/>
                  </a:moveTo>
                  <a:lnTo>
                    <a:pt x="2939064" y="0"/>
                  </a:lnTo>
                  <a:lnTo>
                    <a:pt x="2939064" y="2148189"/>
                  </a:lnTo>
                  <a:lnTo>
                    <a:pt x="0" y="2148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78852" y="2535393"/>
              <a:ext cx="3033316"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User Interface</a:t>
              </a:r>
            </a:p>
          </p:txBody>
        </p:sp>
      </p:grpSp>
      <p:grpSp>
        <p:nvGrpSpPr>
          <p:cNvPr name="Group 12" id="12"/>
          <p:cNvGrpSpPr/>
          <p:nvPr/>
        </p:nvGrpSpPr>
        <p:grpSpPr>
          <a:xfrm rot="0">
            <a:off x="14807546" y="3072951"/>
            <a:ext cx="2530885" cy="3679700"/>
            <a:chOff x="0" y="0"/>
            <a:chExt cx="3374513" cy="4906267"/>
          </a:xfrm>
        </p:grpSpPr>
        <p:sp>
          <p:nvSpPr>
            <p:cNvPr name="Freeform 13" id="13"/>
            <p:cNvSpPr/>
            <p:nvPr/>
          </p:nvSpPr>
          <p:spPr>
            <a:xfrm flipH="false" flipV="false" rot="0">
              <a:off x="0" y="0"/>
              <a:ext cx="3374513" cy="3826768"/>
            </a:xfrm>
            <a:custGeom>
              <a:avLst/>
              <a:gdLst/>
              <a:ahLst/>
              <a:cxnLst/>
              <a:rect r="r" b="b" t="t" l="l"/>
              <a:pathLst>
                <a:path h="3826768" w="3374513">
                  <a:moveTo>
                    <a:pt x="0" y="0"/>
                  </a:moveTo>
                  <a:lnTo>
                    <a:pt x="3374513" y="0"/>
                  </a:lnTo>
                  <a:lnTo>
                    <a:pt x="3374513" y="3826768"/>
                  </a:lnTo>
                  <a:lnTo>
                    <a:pt x="0" y="38267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662873" y="4258568"/>
              <a:ext cx="2048768"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Database</a:t>
              </a:r>
            </a:p>
          </p:txBody>
        </p:sp>
      </p:grpSp>
      <p:grpSp>
        <p:nvGrpSpPr>
          <p:cNvPr name="Group 15" id="15"/>
          <p:cNvGrpSpPr/>
          <p:nvPr/>
        </p:nvGrpSpPr>
        <p:grpSpPr>
          <a:xfrm rot="0">
            <a:off x="10803274" y="2518746"/>
            <a:ext cx="2799359" cy="4134962"/>
            <a:chOff x="0" y="0"/>
            <a:chExt cx="3732479" cy="5513282"/>
          </a:xfrm>
        </p:grpSpPr>
        <p:sp>
          <p:nvSpPr>
            <p:cNvPr name="Freeform 16" id="16"/>
            <p:cNvSpPr/>
            <p:nvPr/>
          </p:nvSpPr>
          <p:spPr>
            <a:xfrm flipH="false" flipV="false" rot="1784805">
              <a:off x="436373" y="590780"/>
              <a:ext cx="2954982" cy="2159823"/>
            </a:xfrm>
            <a:custGeom>
              <a:avLst/>
              <a:gdLst/>
              <a:ahLst/>
              <a:cxnLst/>
              <a:rect r="r" b="b" t="t" l="l"/>
              <a:pathLst>
                <a:path h="2159823" w="2954982">
                  <a:moveTo>
                    <a:pt x="0" y="0"/>
                  </a:moveTo>
                  <a:lnTo>
                    <a:pt x="2954982" y="0"/>
                  </a:lnTo>
                  <a:lnTo>
                    <a:pt x="2954982" y="2159823"/>
                  </a:lnTo>
                  <a:lnTo>
                    <a:pt x="0" y="2159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8828311">
              <a:off x="349550" y="2724560"/>
              <a:ext cx="2954982" cy="2159823"/>
            </a:xfrm>
            <a:custGeom>
              <a:avLst/>
              <a:gdLst/>
              <a:ahLst/>
              <a:cxnLst/>
              <a:rect r="r" b="b" t="t" l="l"/>
              <a:pathLst>
                <a:path h="2159823" w="2954982">
                  <a:moveTo>
                    <a:pt x="0" y="0"/>
                  </a:moveTo>
                  <a:lnTo>
                    <a:pt x="2954982" y="0"/>
                  </a:lnTo>
                  <a:lnTo>
                    <a:pt x="2954982" y="2159823"/>
                  </a:lnTo>
                  <a:lnTo>
                    <a:pt x="0" y="2159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889480" y="2309425"/>
              <a:ext cx="2048768"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API</a:t>
              </a:r>
            </a:p>
          </p:txBody>
        </p:sp>
      </p:grpSp>
      <p:sp>
        <p:nvSpPr>
          <p:cNvPr name="TextBox 19" id="19"/>
          <p:cNvSpPr txBox="true"/>
          <p:nvPr/>
        </p:nvSpPr>
        <p:spPr>
          <a:xfrm rot="0">
            <a:off x="4947572" y="419370"/>
            <a:ext cx="8037449" cy="1209135"/>
          </a:xfrm>
          <a:prstGeom prst="rect">
            <a:avLst/>
          </a:prstGeom>
        </p:spPr>
        <p:txBody>
          <a:bodyPr anchor="t" rtlCol="false" tIns="0" lIns="0" bIns="0" rIns="0">
            <a:spAutoFit/>
          </a:bodyPr>
          <a:lstStyle/>
          <a:p>
            <a:pPr algn="l" marL="0" indent="0" lvl="0">
              <a:lnSpc>
                <a:spcPts val="9589"/>
              </a:lnSpc>
            </a:pPr>
            <a:r>
              <a:rPr lang="en-US" b="true" sz="7925">
                <a:solidFill>
                  <a:srgbClr val="000000"/>
                </a:solidFill>
                <a:latin typeface="Asap Semi-Bold"/>
                <a:ea typeface="Asap Semi-Bold"/>
                <a:cs typeface="Asap Semi-Bold"/>
                <a:sym typeface="Asap Semi-Bold"/>
              </a:rPr>
              <a:t>Cơ chế hoạt động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DAGXx6Hc3-w</dc:identifier>
  <dcterms:modified xsi:type="dcterms:W3CDTF">2011-08-01T06:04:30Z</dcterms:modified>
  <cp:revision>1</cp:revision>
  <dc:title>FRONT-END LẬP TRÌNH NÂNG CAO</dc:title>
</cp:coreProperties>
</file>